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59" r:id="rId8"/>
    <p:sldId id="260"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1C4F2F1-8248-4DBC-980A-271355439882}" type="datetimeFigureOut">
              <a:rPr lang="pl-PL" smtClean="0"/>
              <a:t>15.05.2020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1C4F2F1-8248-4DBC-980A-271355439882}" type="datetimeFigureOut">
              <a:rPr lang="pl-PL" smtClean="0"/>
              <a:t>15.05.2020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1C4F2F1-8248-4DBC-980A-271355439882}" type="datetimeFigureOut">
              <a:rPr lang="pl-PL" smtClean="0"/>
              <a:t>15.05.2020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1C4F2F1-8248-4DBC-980A-271355439882}" type="datetimeFigureOut">
              <a:rPr lang="pl-PL" smtClean="0"/>
              <a:t>15.05.2020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1C4F2F1-8248-4DBC-980A-271355439882}" type="datetimeFigureOut">
              <a:rPr lang="pl-PL" smtClean="0"/>
              <a:t>15.05.2020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1C4F2F1-8248-4DBC-980A-271355439882}" type="datetimeFigureOut">
              <a:rPr lang="pl-PL" smtClean="0"/>
              <a:t>15.05.2020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1C4F2F1-8248-4DBC-980A-271355439882}" type="datetimeFigureOut">
              <a:rPr lang="pl-PL" smtClean="0"/>
              <a:t>15.05.2020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1C4F2F1-8248-4DBC-980A-271355439882}" type="datetimeFigureOut">
              <a:rPr lang="pl-PL" smtClean="0"/>
              <a:t>15.05.2020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1C4F2F1-8248-4DBC-980A-271355439882}" type="datetimeFigureOut">
              <a:rPr lang="pl-PL" smtClean="0"/>
              <a:t>15.05.2020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1C4F2F1-8248-4DBC-980A-271355439882}" type="datetimeFigureOut">
              <a:rPr lang="pl-PL" smtClean="0"/>
              <a:t>15.05.2020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1C4F2F1-8248-4DBC-980A-271355439882}" type="datetimeFigureOut">
              <a:rPr lang="pl-PL" smtClean="0"/>
              <a:t>15.05.2020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5A43776-70DD-4547-A297-C294F547514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alpha val="68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4F2F1-8248-4DBC-980A-271355439882}" type="datetimeFigureOut">
              <a:rPr lang="pl-PL" smtClean="0"/>
              <a:t>15.05.2020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43776-70DD-4547-A297-C294F547514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lakat australia niebo piękny dziki zwierzę - Dekowizja.pl"/>
          <p:cNvPicPr>
            <a:picLocks noChangeAspect="1" noChangeArrowheads="1"/>
          </p:cNvPicPr>
          <p:nvPr/>
        </p:nvPicPr>
        <p:blipFill>
          <a:blip r:embed="rId2"/>
          <a:srcRect/>
          <a:stretch>
            <a:fillRect/>
          </a:stretch>
        </p:blipFill>
        <p:spPr bwMode="auto">
          <a:xfrm>
            <a:off x="1643042" y="2357430"/>
            <a:ext cx="5715040" cy="3429024"/>
          </a:xfrm>
          <a:prstGeom prst="rect">
            <a:avLst/>
          </a:prstGeom>
          <a:noFill/>
        </p:spPr>
      </p:pic>
      <p:sp>
        <p:nvSpPr>
          <p:cNvPr id="2" name="Tytuł 1"/>
          <p:cNvSpPr>
            <a:spLocks noGrp="1"/>
          </p:cNvSpPr>
          <p:nvPr>
            <p:ph type="ctrTitle"/>
          </p:nvPr>
        </p:nvSpPr>
        <p:spPr>
          <a:xfrm>
            <a:off x="785786" y="642918"/>
            <a:ext cx="7715304" cy="1500197"/>
          </a:xfrm>
          <a:noFill/>
        </p:spPr>
        <p:txBody>
          <a:bodyPr>
            <a:normAutofit/>
          </a:bodyPr>
          <a:lstStyle/>
          <a:p>
            <a:r>
              <a:rPr lang="pl-PL" dirty="0" err="1">
                <a:latin typeface="Bookman Old Style" pitchFamily="18" charset="0"/>
              </a:rPr>
              <a:t>C</a:t>
            </a:r>
            <a:r>
              <a:rPr lang="pl-PL" dirty="0" err="1" smtClean="0">
                <a:latin typeface="Bookman Old Style" pitchFamily="18" charset="0"/>
              </a:rPr>
              <a:t>atastrophic</a:t>
            </a:r>
            <a:r>
              <a:rPr lang="pl-PL" dirty="0" smtClean="0">
                <a:latin typeface="Bookman Old Style" pitchFamily="18" charset="0"/>
              </a:rPr>
              <a:t> </a:t>
            </a:r>
            <a:r>
              <a:rPr lang="pl-PL" dirty="0" err="1" smtClean="0">
                <a:latin typeface="Bookman Old Style" pitchFamily="18" charset="0"/>
              </a:rPr>
              <a:t>weather</a:t>
            </a:r>
            <a:r>
              <a:rPr lang="pl-PL" dirty="0" smtClean="0">
                <a:latin typeface="Bookman Old Style" pitchFamily="18" charset="0"/>
              </a:rPr>
              <a:t> </a:t>
            </a:r>
            <a:r>
              <a:rPr lang="pl-PL" dirty="0" err="1" smtClean="0">
                <a:latin typeface="Bookman Old Style" pitchFamily="18" charset="0"/>
              </a:rPr>
              <a:t>phenomena</a:t>
            </a:r>
            <a:r>
              <a:rPr lang="pl-PL" dirty="0" smtClean="0">
                <a:latin typeface="Bookman Old Style" pitchFamily="18" charset="0"/>
              </a:rPr>
              <a:t> </a:t>
            </a:r>
            <a:r>
              <a:rPr lang="pl-PL" dirty="0" err="1" smtClean="0">
                <a:latin typeface="Bookman Old Style" pitchFamily="18" charset="0"/>
              </a:rPr>
              <a:t>in</a:t>
            </a:r>
            <a:r>
              <a:rPr lang="pl-PL" dirty="0" smtClean="0">
                <a:latin typeface="Bookman Old Style" pitchFamily="18" charset="0"/>
              </a:rPr>
              <a:t> Australia</a:t>
            </a:r>
            <a:endParaRPr lang="pl-PL" dirty="0">
              <a:latin typeface="Bookman Old Style" pitchFamily="18" charset="0"/>
            </a:endParaRPr>
          </a:p>
        </p:txBody>
      </p:sp>
      <p:sp>
        <p:nvSpPr>
          <p:cNvPr id="3" name="Podtytuł 2"/>
          <p:cNvSpPr>
            <a:spLocks noGrp="1"/>
          </p:cNvSpPr>
          <p:nvPr>
            <p:ph type="subTitle" idx="1"/>
          </p:nvPr>
        </p:nvSpPr>
        <p:spPr>
          <a:xfrm>
            <a:off x="6429388" y="6072206"/>
            <a:ext cx="2557458" cy="638164"/>
          </a:xfrm>
        </p:spPr>
        <p:txBody>
          <a:bodyPr>
            <a:normAutofit fontScale="85000" lnSpcReduction="10000"/>
          </a:bodyPr>
          <a:lstStyle/>
          <a:p>
            <a:r>
              <a:rPr lang="pl-PL" dirty="0" smtClean="0">
                <a:solidFill>
                  <a:schemeClr val="tx1"/>
                </a:solidFill>
                <a:latin typeface="Bookman Old Style" pitchFamily="18" charset="0"/>
              </a:rPr>
              <a:t>Oliwia Moćko</a:t>
            </a:r>
            <a:endParaRPr lang="pl-PL" dirty="0">
              <a:solidFill>
                <a:schemeClr val="tx1"/>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57356" y="2357430"/>
            <a:ext cx="5286412" cy="1143000"/>
          </a:xfrm>
        </p:spPr>
        <p:txBody>
          <a:bodyPr>
            <a:noAutofit/>
          </a:bodyPr>
          <a:lstStyle/>
          <a:p>
            <a:r>
              <a:rPr lang="pl-PL" dirty="0" err="1" smtClean="0">
                <a:latin typeface="Bookman Old Style" pitchFamily="18" charset="0"/>
              </a:rPr>
              <a:t>Thank</a:t>
            </a:r>
            <a:r>
              <a:rPr lang="pl-PL" dirty="0" smtClean="0">
                <a:latin typeface="Bookman Old Style" pitchFamily="18" charset="0"/>
              </a:rPr>
              <a:t> </a:t>
            </a:r>
            <a:r>
              <a:rPr lang="pl-PL" dirty="0" err="1" smtClean="0">
                <a:latin typeface="Bookman Old Style" pitchFamily="18" charset="0"/>
              </a:rPr>
              <a:t>you</a:t>
            </a:r>
            <a:r>
              <a:rPr lang="pl-PL" dirty="0" smtClean="0">
                <a:latin typeface="Bookman Old Style" pitchFamily="18" charset="0"/>
              </a:rPr>
              <a:t> for </a:t>
            </a:r>
            <a:r>
              <a:rPr lang="pl-PL" dirty="0" err="1" smtClean="0">
                <a:latin typeface="Bookman Old Style" pitchFamily="18" charset="0"/>
              </a:rPr>
              <a:t>your</a:t>
            </a:r>
            <a:r>
              <a:rPr lang="pl-PL" dirty="0" smtClean="0">
                <a:latin typeface="Bookman Old Style" pitchFamily="18" charset="0"/>
              </a:rPr>
              <a:t> </a:t>
            </a:r>
            <a:r>
              <a:rPr lang="pl-PL" dirty="0" err="1" smtClean="0">
                <a:latin typeface="Bookman Old Style" pitchFamily="18" charset="0"/>
              </a:rPr>
              <a:t>attention</a:t>
            </a:r>
            <a:endParaRPr lang="pl-PL" dirty="0">
              <a:latin typeface="Bookman Old Style" pitchFamily="18" charset="0"/>
            </a:endParaRPr>
          </a:p>
        </p:txBody>
      </p:sp>
      <p:sp>
        <p:nvSpPr>
          <p:cNvPr id="22530" name="AutoShape 2" descr="Australia is on fire, but what's igniting the blaze? - Nationa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2" name="AutoShape 4" descr="Australia is on fire, but what's igniting the blaze? - Nationa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4" name="AutoShape 6" descr="Australia is on fire, but what's igniting the blaze? - Nationa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6" name="AutoShape 8" descr="Australia is on fire, but what's igniting the blaze? - Nationa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42852"/>
            <a:ext cx="8229600" cy="1143000"/>
          </a:xfrm>
        </p:spPr>
        <p:txBody>
          <a:bodyPr/>
          <a:lstStyle/>
          <a:p>
            <a:r>
              <a:rPr lang="pl-PL" dirty="0" err="1" smtClean="0">
                <a:latin typeface="Bookman Old Style" pitchFamily="18" charset="0"/>
              </a:rPr>
              <a:t>Fire</a:t>
            </a:r>
            <a:r>
              <a:rPr lang="pl-PL" dirty="0" smtClean="0">
                <a:latin typeface="Bookman Old Style" pitchFamily="18" charset="0"/>
              </a:rPr>
              <a:t> </a:t>
            </a:r>
            <a:r>
              <a:rPr lang="pl-PL" dirty="0" err="1" smtClean="0">
                <a:latin typeface="Bookman Old Style" pitchFamily="18" charset="0"/>
              </a:rPr>
              <a:t>in</a:t>
            </a:r>
            <a:r>
              <a:rPr lang="pl-PL" dirty="0" smtClean="0">
                <a:latin typeface="Bookman Old Style" pitchFamily="18" charset="0"/>
              </a:rPr>
              <a:t> Australia</a:t>
            </a:r>
            <a:endParaRPr lang="pl-PL" dirty="0">
              <a:latin typeface="Bookman Old Style" pitchFamily="18" charset="0"/>
            </a:endParaRPr>
          </a:p>
        </p:txBody>
      </p:sp>
      <p:sp>
        <p:nvSpPr>
          <p:cNvPr id="6" name="Rectangle 1"/>
          <p:cNvSpPr>
            <a:spLocks noChangeArrowheads="1"/>
          </p:cNvSpPr>
          <p:nvPr/>
        </p:nvSpPr>
        <p:spPr bwMode="auto">
          <a:xfrm>
            <a:off x="285720" y="1285860"/>
            <a:ext cx="8643998" cy="2436573"/>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lvl="0" fontAlgn="base">
              <a:spcBef>
                <a:spcPct val="0"/>
              </a:spcBef>
              <a:spcAft>
                <a:spcPct val="0"/>
              </a:spcAft>
            </a:pPr>
            <a:r>
              <a:rPr lang="pl-PL" sz="1600" dirty="0" smtClean="0">
                <a:solidFill>
                  <a:srgbClr val="222222"/>
                </a:solidFill>
                <a:latin typeface="Bookman Old Style" pitchFamily="18" charset="0"/>
                <a:cs typeface="Arial" pitchFamily="34" charset="0"/>
              </a:rPr>
              <a:t>O</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ne of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the</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largest</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bushfires</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in</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Australian</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kumimoji="0" lang="pl-PL" sz="1600" i="0" u="none" strike="noStrike" cap="none" normalizeH="0" baseline="0" dirty="0" err="1" smtClean="0">
                <a:ln>
                  <a:noFill/>
                </a:ln>
                <a:solidFill>
                  <a:srgbClr val="222222"/>
                </a:solidFill>
                <a:effectLst/>
                <a:latin typeface="Bookman Old Style" pitchFamily="18" charset="0"/>
                <a:cs typeface="Arial" pitchFamily="34" charset="0"/>
              </a:rPr>
              <a:t>history</a:t>
            </a:r>
            <a:r>
              <a:rPr kumimoji="0" lang="pl-PL" sz="1600" i="0" u="none" strike="noStrike" cap="none" normalizeH="0" baseline="0" dirty="0" smtClean="0">
                <a:ln>
                  <a:noFill/>
                </a:ln>
                <a:solidFill>
                  <a:srgbClr val="222222"/>
                </a:solidFill>
                <a:effectLst/>
                <a:latin typeface="Bookman Old Style" pitchFamily="18" charset="0"/>
                <a:cs typeface="Arial" pitchFamily="34" charset="0"/>
              </a:rPr>
              <a:t>, </a:t>
            </a:r>
            <a:r>
              <a:rPr lang="en-US" sz="1600" dirty="0" smtClean="0">
                <a:latin typeface="Bookman Old Style" pitchFamily="18" charset="0"/>
              </a:rPr>
              <a:t>which hit this country at the turn of 2019 and 2020.</a:t>
            </a:r>
            <a:r>
              <a:rPr lang="pl-PL" sz="1600" dirty="0" smtClean="0">
                <a:latin typeface="Bookman Old Style" pitchFamily="18" charset="0"/>
              </a:rPr>
              <a:t> </a:t>
            </a:r>
            <a:r>
              <a:rPr lang="en-US" sz="1600" dirty="0" smtClean="0">
                <a:latin typeface="Bookman Old Style" pitchFamily="18" charset="0"/>
              </a:rPr>
              <a:t>As a result, at least 34 people were killed. 2,500 buildings, including over 1,300 houses, were destroyed.</a:t>
            </a:r>
            <a:r>
              <a:rPr lang="pl-PL" sz="1600" dirty="0" smtClean="0">
                <a:latin typeface="Bookman Old Style" pitchFamily="18" charset="0"/>
                <a:cs typeface="Arial" pitchFamily="34" charset="0"/>
              </a:rPr>
              <a:t> </a:t>
            </a:r>
            <a:r>
              <a:rPr lang="en-US" sz="1600" dirty="0" smtClean="0">
                <a:latin typeface="Bookman Old Style" pitchFamily="18" charset="0"/>
              </a:rPr>
              <a:t>The fire also consumed 103,000 square kilometers of bush</a:t>
            </a:r>
            <a:r>
              <a:rPr lang="pl-PL" sz="1600" dirty="0" smtClean="0">
                <a:latin typeface="Bookman Old Style" pitchFamily="18" charset="0"/>
              </a:rPr>
              <a:t>.</a:t>
            </a:r>
          </a:p>
          <a:p>
            <a:pPr lvl="0" fontAlgn="base">
              <a:spcBef>
                <a:spcPct val="0"/>
              </a:spcBef>
              <a:spcAft>
                <a:spcPct val="0"/>
              </a:spcAft>
            </a:pPr>
            <a:endParaRPr kumimoji="0" lang="pl-PL" sz="1600" i="0" u="none" strike="noStrike" cap="none" normalizeH="0" baseline="0" dirty="0">
              <a:ln>
                <a:noFill/>
              </a:ln>
              <a:solidFill>
                <a:schemeClr val="tx1"/>
              </a:solidFill>
              <a:effectLst/>
              <a:latin typeface="Bookman Old Style" pitchFamily="18" charset="0"/>
              <a:cs typeface="Arial" pitchFamily="34" charset="0"/>
            </a:endParaRPr>
          </a:p>
          <a:p>
            <a:pPr fontAlgn="base">
              <a:spcBef>
                <a:spcPct val="0"/>
              </a:spcBef>
              <a:spcAft>
                <a:spcPct val="0"/>
              </a:spcAft>
            </a:pPr>
            <a:r>
              <a:rPr lang="en-US" sz="1600" dirty="0">
                <a:latin typeface="Bookman Old Style" pitchFamily="18" charset="0"/>
              </a:rPr>
              <a:t>New South Wales and Victoria have been worst </a:t>
            </a:r>
            <a:r>
              <a:rPr lang="en-US" sz="1600" dirty="0" smtClean="0">
                <a:latin typeface="Bookman Old Style" pitchFamily="18" charset="0"/>
              </a:rPr>
              <a:t>affected</a:t>
            </a:r>
            <a:endParaRPr lang="pl-PL" sz="1600" dirty="0" smtClean="0">
              <a:latin typeface="Bookman Old Style" pitchFamily="18" charset="0"/>
            </a:endParaRPr>
          </a:p>
          <a:p>
            <a:pPr fontAlgn="base">
              <a:spcBef>
                <a:spcPct val="0"/>
              </a:spcBef>
              <a:spcAft>
                <a:spcPct val="0"/>
              </a:spcAft>
            </a:pPr>
            <a:r>
              <a:rPr lang="en-US" sz="1600" dirty="0">
                <a:latin typeface="Bookman Old Style" pitchFamily="18" charset="0"/>
              </a:rPr>
              <a:t>In the worst-hit state, New South Wales (NSW), fire has affected more than five million hectares, destroying more than 2,000 houses and forcing thousands to seek shelter elsewhere.</a:t>
            </a:r>
          </a:p>
          <a:p>
            <a:pPr lvl="0" fontAlgn="base">
              <a:spcBef>
                <a:spcPct val="0"/>
              </a:spcBef>
              <a:spcAft>
                <a:spcPct val="0"/>
              </a:spcAft>
            </a:pP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1027" name="Picture 3" descr="Map: Active fires, 31 Jan 2020"/>
          <p:cNvPicPr>
            <a:picLocks noChangeAspect="1" noChangeArrowheads="1"/>
          </p:cNvPicPr>
          <p:nvPr/>
        </p:nvPicPr>
        <p:blipFill>
          <a:blip r:embed="rId2"/>
          <a:srcRect/>
          <a:stretch>
            <a:fillRect/>
          </a:stretch>
        </p:blipFill>
        <p:spPr bwMode="auto">
          <a:xfrm>
            <a:off x="2500298" y="3500438"/>
            <a:ext cx="4000528" cy="3214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err="1">
                <a:latin typeface="Bookman Old Style" pitchFamily="18" charset="0"/>
              </a:rPr>
              <a:t>Impact</a:t>
            </a:r>
            <a:r>
              <a:rPr lang="pl-PL" dirty="0">
                <a:latin typeface="Bookman Old Style" pitchFamily="18" charset="0"/>
              </a:rPr>
              <a:t> on </a:t>
            </a:r>
            <a:r>
              <a:rPr lang="pl-PL" dirty="0" err="1">
                <a:latin typeface="Bookman Old Style" pitchFamily="18" charset="0"/>
              </a:rPr>
              <a:t>people</a:t>
            </a:r>
            <a:endParaRPr lang="pl-PL" dirty="0">
              <a:latin typeface="Bookman Old Style" pitchFamily="18" charset="0"/>
            </a:endParaRPr>
          </a:p>
        </p:txBody>
      </p:sp>
      <p:sp>
        <p:nvSpPr>
          <p:cNvPr id="3" name="pole tekstowe 2"/>
          <p:cNvSpPr txBox="1"/>
          <p:nvPr/>
        </p:nvSpPr>
        <p:spPr>
          <a:xfrm>
            <a:off x="357158" y="1071546"/>
            <a:ext cx="8501122" cy="3077766"/>
          </a:xfrm>
          <a:prstGeom prst="rect">
            <a:avLst/>
          </a:prstGeom>
          <a:noFill/>
        </p:spPr>
        <p:txBody>
          <a:bodyPr wrap="square" rtlCol="0">
            <a:spAutoFit/>
          </a:bodyPr>
          <a:lstStyle/>
          <a:p>
            <a:r>
              <a:rPr lang="en-US" sz="1600" dirty="0">
                <a:latin typeface="Bookman Old Style" pitchFamily="18" charset="0"/>
              </a:rPr>
              <a:t>Thousands of people lost their homes and many had to leave their houses to live in temporary accommodation until the danger had passed.</a:t>
            </a:r>
          </a:p>
          <a:p>
            <a:r>
              <a:rPr lang="en-US" sz="1600" dirty="0" smtClean="0">
                <a:latin typeface="Bookman Old Style" pitchFamily="18" charset="0"/>
              </a:rPr>
              <a:t>Smoke </a:t>
            </a:r>
            <a:r>
              <a:rPr lang="en-US" sz="1600" dirty="0">
                <a:latin typeface="Bookman Old Style" pitchFamily="18" charset="0"/>
              </a:rPr>
              <a:t>caused big problems for people with some schools keeping pupils inside during breaks to protect them.</a:t>
            </a:r>
          </a:p>
          <a:p>
            <a:r>
              <a:rPr lang="en-US" sz="1600" dirty="0" smtClean="0">
                <a:latin typeface="Bookman Old Style" pitchFamily="18" charset="0"/>
              </a:rPr>
              <a:t>It </a:t>
            </a:r>
            <a:r>
              <a:rPr lang="en-US" sz="1600" dirty="0">
                <a:latin typeface="Bookman Old Style" pitchFamily="18" charset="0"/>
              </a:rPr>
              <a:t>was particularly hard for those with breathing problems, such as asthma, and lots of people wore face masks outside to try to avoid breathing in the smoke.</a:t>
            </a:r>
          </a:p>
          <a:p>
            <a:r>
              <a:rPr lang="en-US" sz="1600" dirty="0" smtClean="0">
                <a:latin typeface="Bookman Old Style" pitchFamily="18" charset="0"/>
              </a:rPr>
              <a:t>The </a:t>
            </a:r>
            <a:r>
              <a:rPr lang="en-US" sz="1600" dirty="0">
                <a:latin typeface="Bookman Old Style" pitchFamily="18" charset="0"/>
              </a:rPr>
              <a:t>situation was so extreme that the army was called in to help during the emergency and lots of firefighters and volunteers risked their lives tackling the flames.</a:t>
            </a:r>
          </a:p>
          <a:p>
            <a:r>
              <a:rPr lang="en-US" sz="1600" dirty="0">
                <a:latin typeface="Bookman Old Style" pitchFamily="18" charset="0"/>
              </a:rPr>
              <a:t>Millions of Australian dollars were raised by pop stars like Chris </a:t>
            </a:r>
            <a:r>
              <a:rPr lang="en-US" sz="1600" dirty="0" err="1">
                <a:latin typeface="Bookman Old Style" pitchFamily="18" charset="0"/>
              </a:rPr>
              <a:t>Hemsworth</a:t>
            </a:r>
            <a:r>
              <a:rPr lang="en-US" sz="1600" dirty="0">
                <a:latin typeface="Bookman Old Style" pitchFamily="18" charset="0"/>
              </a:rPr>
              <a:t>, Pink and Nicole Kidman to help those affected.</a:t>
            </a:r>
          </a:p>
          <a:p>
            <a:endParaRPr lang="pl-PL" dirty="0"/>
          </a:p>
        </p:txBody>
      </p:sp>
      <p:pic>
        <p:nvPicPr>
          <p:cNvPr id="18434" name="Picture 2" descr="House-destroyed-by-fire."/>
          <p:cNvPicPr>
            <a:picLocks noChangeAspect="1" noChangeArrowheads="1"/>
          </p:cNvPicPr>
          <p:nvPr/>
        </p:nvPicPr>
        <p:blipFill>
          <a:blip r:embed="rId2"/>
          <a:srcRect/>
          <a:stretch>
            <a:fillRect/>
          </a:stretch>
        </p:blipFill>
        <p:spPr bwMode="auto">
          <a:xfrm>
            <a:off x="2000232" y="3929066"/>
            <a:ext cx="5000660" cy="28039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42852"/>
            <a:ext cx="8229600" cy="1143000"/>
          </a:xfrm>
        </p:spPr>
        <p:txBody>
          <a:bodyPr/>
          <a:lstStyle/>
          <a:p>
            <a:r>
              <a:rPr lang="pl-PL" dirty="0" err="1">
                <a:latin typeface="Bookman Old Style" pitchFamily="18" charset="0"/>
              </a:rPr>
              <a:t>Wildlife</a:t>
            </a:r>
            <a:endParaRPr lang="pl-PL" dirty="0">
              <a:latin typeface="Bookman Old Style" pitchFamily="18" charset="0"/>
            </a:endParaRPr>
          </a:p>
        </p:txBody>
      </p:sp>
      <p:sp>
        <p:nvSpPr>
          <p:cNvPr id="3" name="pole tekstowe 2"/>
          <p:cNvSpPr txBox="1"/>
          <p:nvPr/>
        </p:nvSpPr>
        <p:spPr>
          <a:xfrm>
            <a:off x="428596" y="1214422"/>
            <a:ext cx="8215370" cy="2554545"/>
          </a:xfrm>
          <a:prstGeom prst="rect">
            <a:avLst/>
          </a:prstGeom>
          <a:noFill/>
        </p:spPr>
        <p:txBody>
          <a:bodyPr wrap="square" rtlCol="0">
            <a:spAutoFit/>
          </a:bodyPr>
          <a:lstStyle/>
          <a:p>
            <a:r>
              <a:rPr lang="en-US" sz="1600" dirty="0">
                <a:latin typeface="Bookman Old Style" pitchFamily="18" charset="0"/>
              </a:rPr>
              <a:t>It's thought at least a billion animals died in the fires.</a:t>
            </a:r>
          </a:p>
          <a:p>
            <a:r>
              <a:rPr lang="en-US" sz="1600" dirty="0">
                <a:latin typeface="Bookman Old Style" pitchFamily="18" charset="0"/>
              </a:rPr>
              <a:t>Kangaroo Island off the south of Australia was particularly badly hit with around half of the island affected by the flames.</a:t>
            </a:r>
          </a:p>
          <a:p>
            <a:r>
              <a:rPr lang="en-US" sz="1600" dirty="0">
                <a:latin typeface="Bookman Old Style" pitchFamily="18" charset="0"/>
              </a:rPr>
              <a:t>Makeshift clinics were set up to help injured animals and the army had to be brought in to help clean up after the fires.</a:t>
            </a:r>
          </a:p>
          <a:p>
            <a:r>
              <a:rPr lang="en-US" sz="1600" dirty="0">
                <a:latin typeface="Bookman Old Style" pitchFamily="18" charset="0"/>
              </a:rPr>
              <a:t>The loss of habitat caused further problems for the animals that survived - left struggling to find food with little shelter and more vulnerable to predators</a:t>
            </a:r>
            <a:r>
              <a:rPr lang="en-US" sz="1600" dirty="0" smtClean="0">
                <a:latin typeface="Bookman Old Style" pitchFamily="18" charset="0"/>
              </a:rPr>
              <a:t>.</a:t>
            </a:r>
            <a:endParaRPr lang="pl-PL" sz="1600" dirty="0" smtClean="0">
              <a:latin typeface="Bookman Old Style" pitchFamily="18" charset="0"/>
            </a:endParaRPr>
          </a:p>
          <a:p>
            <a:r>
              <a:rPr lang="en-US" sz="1600" dirty="0">
                <a:latin typeface="Bookman Old Style" pitchFamily="18" charset="0"/>
              </a:rPr>
              <a:t>Some koalas from the Blue Mountains were rescued before the fires hit. They were looked after at </a:t>
            </a:r>
            <a:r>
              <a:rPr lang="en-US" sz="1600" dirty="0" err="1">
                <a:latin typeface="Bookman Old Style" pitchFamily="18" charset="0"/>
              </a:rPr>
              <a:t>Taronga</a:t>
            </a:r>
            <a:r>
              <a:rPr lang="en-US" sz="1600" dirty="0">
                <a:latin typeface="Bookman Old Style" pitchFamily="18" charset="0"/>
              </a:rPr>
              <a:t> Zoo, in Sydney, and have since been re-released into the wild.</a:t>
            </a:r>
          </a:p>
        </p:txBody>
      </p:sp>
      <p:pic>
        <p:nvPicPr>
          <p:cNvPr id="19458" name="Picture 2" descr="More than 1 billion animals estimated dead in Australia wildfires ..."/>
          <p:cNvPicPr>
            <a:picLocks noChangeAspect="1" noChangeArrowheads="1"/>
          </p:cNvPicPr>
          <p:nvPr/>
        </p:nvPicPr>
        <p:blipFill>
          <a:blip r:embed="rId2"/>
          <a:srcRect/>
          <a:stretch>
            <a:fillRect/>
          </a:stretch>
        </p:blipFill>
        <p:spPr bwMode="auto">
          <a:xfrm>
            <a:off x="1857356" y="3786190"/>
            <a:ext cx="5214942" cy="293340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714356"/>
            <a:ext cx="8229600" cy="1143000"/>
          </a:xfrm>
        </p:spPr>
        <p:txBody>
          <a:bodyPr>
            <a:normAutofit fontScale="90000"/>
          </a:bodyPr>
          <a:lstStyle/>
          <a:p>
            <a:r>
              <a:rPr lang="pl-PL" dirty="0" err="1">
                <a:latin typeface="Bookman Old Style" pitchFamily="18" charset="0"/>
              </a:rPr>
              <a:t>The</a:t>
            </a:r>
            <a:r>
              <a:rPr lang="pl-PL" dirty="0">
                <a:latin typeface="Bookman Old Style" pitchFamily="18" charset="0"/>
              </a:rPr>
              <a:t> environment</a:t>
            </a:r>
            <a:r>
              <a:rPr lang="pl-PL" b="1" dirty="0"/>
              <a:t/>
            </a:r>
            <a:br>
              <a:rPr lang="pl-PL" b="1" dirty="0"/>
            </a:br>
            <a:r>
              <a:rPr lang="pl-PL" dirty="0"/>
              <a:t/>
            </a:r>
            <a:br>
              <a:rPr lang="pl-PL" dirty="0"/>
            </a:br>
            <a:endParaRPr lang="pl-PL" dirty="0"/>
          </a:p>
        </p:txBody>
      </p:sp>
      <p:sp>
        <p:nvSpPr>
          <p:cNvPr id="3" name="pole tekstowe 2"/>
          <p:cNvSpPr txBox="1"/>
          <p:nvPr/>
        </p:nvSpPr>
        <p:spPr>
          <a:xfrm>
            <a:off x="285720" y="1071546"/>
            <a:ext cx="8572560" cy="3293209"/>
          </a:xfrm>
          <a:prstGeom prst="rect">
            <a:avLst/>
          </a:prstGeom>
          <a:noFill/>
        </p:spPr>
        <p:txBody>
          <a:bodyPr wrap="square" rtlCol="0">
            <a:spAutoFit/>
          </a:bodyPr>
          <a:lstStyle/>
          <a:p>
            <a:r>
              <a:rPr lang="en-US" sz="1600" dirty="0">
                <a:latin typeface="Bookman Old Style" pitchFamily="18" charset="0"/>
              </a:rPr>
              <a:t>Up to 70% of the Blue Mountains National Park, a popular tourist area near Sydney, was burnt. Trees and plants have been scorched by the intense flames.</a:t>
            </a:r>
          </a:p>
          <a:p>
            <a:r>
              <a:rPr lang="en-US" sz="1600" dirty="0">
                <a:latin typeface="Bookman Old Style" pitchFamily="18" charset="0"/>
              </a:rPr>
              <a:t>In some areas the flames reached as high as 100 </a:t>
            </a:r>
            <a:r>
              <a:rPr lang="en-US" sz="1600" dirty="0" err="1">
                <a:latin typeface="Bookman Old Style" pitchFamily="18" charset="0"/>
              </a:rPr>
              <a:t>metres</a:t>
            </a:r>
            <a:r>
              <a:rPr lang="en-US" sz="1600" dirty="0">
                <a:latin typeface="Bookman Old Style" pitchFamily="18" charset="0"/>
              </a:rPr>
              <a:t> (328 feet) tall.</a:t>
            </a:r>
          </a:p>
          <a:p>
            <a:r>
              <a:rPr lang="en-US" sz="1600" dirty="0">
                <a:latin typeface="Bookman Old Style" pitchFamily="18" charset="0"/>
              </a:rPr>
              <a:t>Native Australian trees like eucalyptus can cope with small fires and even need heat for their seeds to be released but these fires were unusually hot and intense, causing significant damage.</a:t>
            </a:r>
          </a:p>
          <a:p>
            <a:r>
              <a:rPr lang="en-US" sz="1600" dirty="0" smtClean="0">
                <a:latin typeface="Bookman Old Style" pitchFamily="18" charset="0"/>
              </a:rPr>
              <a:t>The </a:t>
            </a:r>
            <a:r>
              <a:rPr lang="en-US" sz="1600" dirty="0">
                <a:latin typeface="Bookman Old Style" pitchFamily="18" charset="0"/>
              </a:rPr>
              <a:t>loss of trees and plants has also made flooding and landslides more likely, as roots that help hold the soil together and plants soak up rainfall have gone, meaning the earth will wash away easily - causing soil erosion.</a:t>
            </a:r>
          </a:p>
          <a:p>
            <a:r>
              <a:rPr lang="en-US" sz="1600" dirty="0">
                <a:latin typeface="Bookman Old Style" pitchFamily="18" charset="0"/>
              </a:rPr>
              <a:t>Although most of the bush will grow back it will take several years to fully recover.</a:t>
            </a:r>
          </a:p>
          <a:p>
            <a:endParaRPr lang="pl-PL" sz="1600" b="1" dirty="0">
              <a:latin typeface="Bookman Old Style" pitchFamily="18" charset="0"/>
            </a:endParaRPr>
          </a:p>
          <a:p>
            <a:r>
              <a:rPr lang="pl-PL" sz="1600" dirty="0">
                <a:latin typeface="Bookman Old Style" pitchFamily="18" charset="0"/>
              </a:rPr>
              <a:t/>
            </a:r>
            <a:br>
              <a:rPr lang="pl-PL" sz="1600" dirty="0">
                <a:latin typeface="Bookman Old Style" pitchFamily="18" charset="0"/>
              </a:rPr>
            </a:br>
            <a:endParaRPr lang="pl-PL" sz="1600" dirty="0">
              <a:latin typeface="Bookman Old Style" pitchFamily="18" charset="0"/>
            </a:endParaRPr>
          </a:p>
        </p:txBody>
      </p:sp>
      <p:pic>
        <p:nvPicPr>
          <p:cNvPr id="20482" name="Picture 2" descr="Letters: Inept forest management laid the ground for the fires in ..."/>
          <p:cNvPicPr>
            <a:picLocks noChangeAspect="1" noChangeArrowheads="1"/>
          </p:cNvPicPr>
          <p:nvPr/>
        </p:nvPicPr>
        <p:blipFill>
          <a:blip r:embed="rId2" cstate="print"/>
          <a:srcRect/>
          <a:stretch>
            <a:fillRect/>
          </a:stretch>
        </p:blipFill>
        <p:spPr bwMode="auto">
          <a:xfrm>
            <a:off x="2285984" y="3857628"/>
            <a:ext cx="4458087" cy="27860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14356"/>
            <a:ext cx="8229600" cy="1143000"/>
          </a:xfrm>
        </p:spPr>
        <p:txBody>
          <a:bodyPr>
            <a:normAutofit fontScale="90000"/>
          </a:bodyPr>
          <a:lstStyle/>
          <a:p>
            <a:r>
              <a:rPr lang="en-US" dirty="0">
                <a:latin typeface="Bookman Old Style" pitchFamily="18" charset="0"/>
              </a:rPr>
              <a:t>South Australia has also suffered</a:t>
            </a:r>
            <a:br>
              <a:rPr lang="en-US" dirty="0">
                <a:latin typeface="Bookman Old Style" pitchFamily="18" charset="0"/>
              </a:rPr>
            </a:br>
            <a:endParaRPr lang="pl-PL" dirty="0">
              <a:latin typeface="Bookman Old Style" pitchFamily="18" charset="0"/>
            </a:endParaRPr>
          </a:p>
        </p:txBody>
      </p:sp>
      <p:sp>
        <p:nvSpPr>
          <p:cNvPr id="3" name="pole tekstowe 2"/>
          <p:cNvSpPr txBox="1"/>
          <p:nvPr/>
        </p:nvSpPr>
        <p:spPr>
          <a:xfrm>
            <a:off x="357158" y="1928802"/>
            <a:ext cx="8643998" cy="4431983"/>
          </a:xfrm>
          <a:prstGeom prst="rect">
            <a:avLst/>
          </a:prstGeom>
          <a:noFill/>
        </p:spPr>
        <p:txBody>
          <a:bodyPr wrap="square" rtlCol="0">
            <a:spAutoFit/>
          </a:bodyPr>
          <a:lstStyle/>
          <a:p>
            <a:pPr fontAlgn="base"/>
            <a:r>
              <a:rPr lang="en-US" sz="1600" dirty="0">
                <a:latin typeface="Bookman Old Style" pitchFamily="18" charset="0"/>
              </a:rPr>
              <a:t>Two people and an estimated 25,000 koalas were killed when flames devastated Kangaroo Island in the state of South Australia on 9 January</a:t>
            </a:r>
            <a:r>
              <a:rPr lang="en-US" sz="1600" dirty="0" smtClean="0">
                <a:latin typeface="Bookman Old Style" pitchFamily="18" charset="0"/>
              </a:rPr>
              <a:t>.</a:t>
            </a:r>
            <a:r>
              <a:rPr lang="pl-PL" sz="1600" dirty="0" smtClean="0">
                <a:latin typeface="Bookman Old Style" pitchFamily="18" charset="0"/>
              </a:rPr>
              <a:t> </a:t>
            </a:r>
            <a:r>
              <a:rPr lang="en-US" sz="1600" dirty="0">
                <a:latin typeface="Bookman Old Style" pitchFamily="18" charset="0"/>
              </a:rPr>
              <a:t>The island is renowned for its unique mix of animal species - and there are fears it may never recover.</a:t>
            </a:r>
          </a:p>
          <a:p>
            <a:pPr fontAlgn="base"/>
            <a:endParaRPr lang="pl-PL" sz="1600" dirty="0">
              <a:latin typeface="Bookman Old Style" pitchFamily="18" charset="0"/>
            </a:endParaRPr>
          </a:p>
          <a:p>
            <a:pPr fontAlgn="base"/>
            <a:r>
              <a:rPr lang="en-US" sz="1600" dirty="0" smtClean="0">
                <a:latin typeface="Bookman Old Style" pitchFamily="18" charset="0"/>
              </a:rPr>
              <a:t>Experts </a:t>
            </a:r>
            <a:r>
              <a:rPr lang="en-US" sz="1600" dirty="0">
                <a:latin typeface="Bookman Old Style" pitchFamily="18" charset="0"/>
              </a:rPr>
              <a:t>have expressed concerns over the survival of endangered species on the </a:t>
            </a:r>
            <a:r>
              <a:rPr lang="en-US" sz="1600" dirty="0" smtClean="0">
                <a:latin typeface="Bookman Old Style" pitchFamily="18" charset="0"/>
              </a:rPr>
              <a:t>island</a:t>
            </a:r>
            <a:r>
              <a:rPr lang="en-US" sz="1600" dirty="0">
                <a:latin typeface="Bookman Old Style" pitchFamily="18" charset="0"/>
              </a:rPr>
              <a:t> which include the </a:t>
            </a:r>
            <a:r>
              <a:rPr lang="en-US" sz="1600" dirty="0" err="1">
                <a:latin typeface="Bookman Old Style" pitchFamily="18" charset="0"/>
              </a:rPr>
              <a:t>dunnart</a:t>
            </a:r>
            <a:r>
              <a:rPr lang="en-US" sz="1600" dirty="0">
                <a:latin typeface="Bookman Old Style" pitchFamily="18" charset="0"/>
              </a:rPr>
              <a:t> - a mouse-like marsupial - and the black glossy cockatoo</a:t>
            </a:r>
            <a:r>
              <a:rPr lang="en-US" sz="1600" dirty="0" smtClean="0">
                <a:latin typeface="Bookman Old Style" pitchFamily="18" charset="0"/>
              </a:rPr>
              <a:t>.</a:t>
            </a:r>
            <a:r>
              <a:rPr lang="pl-PL" sz="1600" dirty="0" smtClean="0">
                <a:latin typeface="Bookman Old Style" pitchFamily="18" charset="0"/>
              </a:rPr>
              <a:t> </a:t>
            </a:r>
            <a:r>
              <a:rPr lang="en-US" sz="1600" dirty="0">
                <a:latin typeface="Bookman Old Style" pitchFamily="18" charset="0"/>
              </a:rPr>
              <a:t>Tens of thousands of farm animals, mainly sheep, were also killed in the fire on the island</a:t>
            </a:r>
            <a:r>
              <a:rPr lang="en-US" sz="1600" dirty="0" smtClean="0">
                <a:latin typeface="Bookman Old Style" pitchFamily="18" charset="0"/>
              </a:rPr>
              <a:t>.</a:t>
            </a:r>
            <a:r>
              <a:rPr lang="pl-PL" sz="1600" dirty="0" smtClean="0">
                <a:latin typeface="Bookman Old Style" pitchFamily="18" charset="0"/>
              </a:rPr>
              <a:t> </a:t>
            </a:r>
            <a:r>
              <a:rPr lang="en-US" sz="1600" dirty="0">
                <a:latin typeface="Bookman Old Style" pitchFamily="18" charset="0"/>
              </a:rPr>
              <a:t>Elsewhere in South Australia, the Cudlee Creek fire is reported to have destroyed more than 80 homes in the Adelaide Hills region in late December.</a:t>
            </a:r>
          </a:p>
          <a:p>
            <a:pPr fontAlgn="base"/>
            <a:r>
              <a:rPr lang="en-US" sz="1600" dirty="0">
                <a:latin typeface="Bookman Old Style" pitchFamily="18" charset="0"/>
              </a:rPr>
              <a:t>Fires are also thought to have destroyed up to a third of the vines that provide grapes for the Adelaide Hills wine industry.</a:t>
            </a:r>
          </a:p>
          <a:p>
            <a:pPr fontAlgn="base"/>
            <a:endParaRPr lang="en-US" dirty="0"/>
          </a:p>
          <a:p>
            <a:r>
              <a:rPr lang="en-US" dirty="0" smtClean="0"/>
              <a:t/>
            </a:r>
            <a:br>
              <a:rPr lang="en-US" dirty="0" smtClean="0"/>
            </a:br>
            <a:endParaRPr lang="en-US" dirty="0"/>
          </a:p>
          <a:p>
            <a:r>
              <a:rPr lang="en-US" dirty="0" smtClean="0"/>
              <a:t/>
            </a:r>
            <a:br>
              <a:rPr lang="en-US" dirty="0" smtClean="0"/>
            </a:b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928670"/>
            <a:ext cx="8229600" cy="1143000"/>
          </a:xfrm>
        </p:spPr>
        <p:txBody>
          <a:bodyPr>
            <a:normAutofit fontScale="90000"/>
          </a:bodyPr>
          <a:lstStyle/>
          <a:p>
            <a:pPr fontAlgn="base"/>
            <a:r>
              <a:rPr lang="en-US" dirty="0">
                <a:latin typeface="Bookman Old Style" pitchFamily="18" charset="0"/>
              </a:rPr>
              <a:t>Smoke from fires has become a major hazard</a:t>
            </a:r>
            <a:r>
              <a:rPr lang="en-US" b="1" dirty="0"/>
              <a:t/>
            </a:r>
            <a:br>
              <a:rPr lang="en-US" b="1" dirty="0"/>
            </a:br>
            <a:r>
              <a:rPr lang="en-US" dirty="0" smtClean="0"/>
              <a:t/>
            </a:r>
            <a:br>
              <a:rPr lang="en-US" dirty="0" smtClean="0"/>
            </a:br>
            <a:endParaRPr lang="pl-PL" dirty="0"/>
          </a:p>
        </p:txBody>
      </p:sp>
      <p:sp>
        <p:nvSpPr>
          <p:cNvPr id="3" name="pole tekstowe 2"/>
          <p:cNvSpPr txBox="1"/>
          <p:nvPr/>
        </p:nvSpPr>
        <p:spPr>
          <a:xfrm>
            <a:off x="285720" y="1714488"/>
            <a:ext cx="8572560" cy="1077218"/>
          </a:xfrm>
          <a:prstGeom prst="rect">
            <a:avLst/>
          </a:prstGeom>
          <a:noFill/>
        </p:spPr>
        <p:txBody>
          <a:bodyPr wrap="square" rtlCol="0">
            <a:spAutoFit/>
          </a:bodyPr>
          <a:lstStyle/>
          <a:p>
            <a:r>
              <a:rPr lang="en-US" sz="1600" dirty="0">
                <a:latin typeface="Bookman Old Style" pitchFamily="18" charset="0"/>
              </a:rPr>
              <a:t>Canberra has seen some of the worst smoke pollution, with air quality rated the third worst of all major global cities on 3 January, according to Swiss-based group </a:t>
            </a:r>
            <a:r>
              <a:rPr lang="en-US" sz="1600" dirty="0" err="1" smtClean="0">
                <a:latin typeface="Bookman Old Style" pitchFamily="18" charset="0"/>
              </a:rPr>
              <a:t>AirVisual</a:t>
            </a:r>
            <a:r>
              <a:rPr lang="pl-PL" sz="1600" dirty="0" smtClean="0">
                <a:latin typeface="Bookman Old Style" pitchFamily="18" charset="0"/>
              </a:rPr>
              <a:t>. </a:t>
            </a:r>
            <a:r>
              <a:rPr lang="en-US" sz="1600" dirty="0">
                <a:latin typeface="Bookman Old Style" pitchFamily="18" charset="0"/>
              </a:rPr>
              <a:t>Satellite images from 4 January showed the spread of smoke from fires in Victoria and NSW, which has affected air quality as far away as New Zealand.</a:t>
            </a:r>
            <a:endParaRPr lang="pl-PL" sz="1600" dirty="0">
              <a:latin typeface="Bookman Old Style" pitchFamily="18" charset="0"/>
            </a:endParaRPr>
          </a:p>
        </p:txBody>
      </p:sp>
      <p:pic>
        <p:nvPicPr>
          <p:cNvPr id="15362" name="Picture 2" descr="Satellite image 4 Jan 2020"/>
          <p:cNvPicPr>
            <a:picLocks noChangeAspect="1" noChangeArrowheads="1"/>
          </p:cNvPicPr>
          <p:nvPr/>
        </p:nvPicPr>
        <p:blipFill>
          <a:blip r:embed="rId2"/>
          <a:srcRect/>
          <a:stretch>
            <a:fillRect/>
          </a:stretch>
        </p:blipFill>
        <p:spPr bwMode="auto">
          <a:xfrm>
            <a:off x="2000232" y="3071810"/>
            <a:ext cx="5143536" cy="35522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642918"/>
            <a:ext cx="8229600" cy="1143000"/>
          </a:xfrm>
        </p:spPr>
        <p:txBody>
          <a:bodyPr>
            <a:normAutofit fontScale="90000"/>
          </a:bodyPr>
          <a:lstStyle/>
          <a:p>
            <a:r>
              <a:rPr lang="en-US" dirty="0">
                <a:latin typeface="Bookman Old Style" pitchFamily="18" charset="0"/>
              </a:rPr>
              <a:t>The fires have been worse than usual</a:t>
            </a:r>
            <a:r>
              <a:rPr lang="en-US" b="1" dirty="0"/>
              <a:t/>
            </a:r>
            <a:br>
              <a:rPr lang="en-US" b="1" dirty="0"/>
            </a:br>
            <a:endParaRPr lang="pl-PL" dirty="0"/>
          </a:p>
        </p:txBody>
      </p:sp>
      <p:sp>
        <p:nvSpPr>
          <p:cNvPr id="3" name="pole tekstowe 2"/>
          <p:cNvSpPr txBox="1"/>
          <p:nvPr/>
        </p:nvSpPr>
        <p:spPr>
          <a:xfrm>
            <a:off x="285720" y="1785926"/>
            <a:ext cx="5572164" cy="1815882"/>
          </a:xfrm>
          <a:prstGeom prst="rect">
            <a:avLst/>
          </a:prstGeom>
          <a:noFill/>
        </p:spPr>
        <p:txBody>
          <a:bodyPr wrap="square" rtlCol="0">
            <a:spAutoFit/>
          </a:bodyPr>
          <a:lstStyle/>
          <a:p>
            <a:pPr fontAlgn="base"/>
            <a:r>
              <a:rPr lang="en-US" sz="1600" dirty="0">
                <a:latin typeface="Bookman Old Style" pitchFamily="18" charset="0"/>
              </a:rPr>
              <a:t>Although Australia has always had bushfires, this season has been worse than </a:t>
            </a:r>
            <a:r>
              <a:rPr lang="en-US" sz="1600" dirty="0" err="1" smtClean="0">
                <a:latin typeface="Bookman Old Style" pitchFamily="18" charset="0"/>
              </a:rPr>
              <a:t>usual.The</a:t>
            </a:r>
            <a:r>
              <a:rPr lang="en-US" sz="1600" dirty="0" smtClean="0">
                <a:latin typeface="Bookman Old Style" pitchFamily="18" charset="0"/>
              </a:rPr>
              <a:t> </a:t>
            </a:r>
            <a:r>
              <a:rPr lang="en-US" sz="1600" dirty="0">
                <a:latin typeface="Bookman Old Style" pitchFamily="18" charset="0"/>
              </a:rPr>
              <a:t>amount of land affected across the country - more than 10 million hectares - is now comparable to England's land area of 13 million hectares.</a:t>
            </a:r>
          </a:p>
          <a:p>
            <a:r>
              <a:rPr lang="en-US" sz="1600" dirty="0" smtClean="0">
                <a:latin typeface="Bookman Old Style" pitchFamily="18" charset="0"/>
              </a:rPr>
              <a:t/>
            </a:r>
            <a:br>
              <a:rPr lang="en-US" sz="1600" dirty="0" smtClean="0">
                <a:latin typeface="Bookman Old Style" pitchFamily="18" charset="0"/>
              </a:rPr>
            </a:br>
            <a:endParaRPr lang="pl-PL" sz="1600" dirty="0">
              <a:latin typeface="Bookman Old Style" pitchFamily="18" charset="0"/>
            </a:endParaRPr>
          </a:p>
        </p:txBody>
      </p:sp>
      <p:pic>
        <p:nvPicPr>
          <p:cNvPr id="17410" name="Picture 2" descr="Infographic showing how big the fires are compared to the geography of the UK, the US and Japan"/>
          <p:cNvPicPr>
            <a:picLocks noChangeAspect="1" noChangeArrowheads="1"/>
          </p:cNvPicPr>
          <p:nvPr/>
        </p:nvPicPr>
        <p:blipFill>
          <a:blip r:embed="rId2" cstate="print"/>
          <a:srcRect/>
          <a:stretch>
            <a:fillRect/>
          </a:stretch>
        </p:blipFill>
        <p:spPr bwMode="auto">
          <a:xfrm>
            <a:off x="6000760" y="1785926"/>
            <a:ext cx="3019273" cy="4925709"/>
          </a:xfrm>
          <a:prstGeom prst="rect">
            <a:avLst/>
          </a:prstGeom>
          <a:noFill/>
        </p:spPr>
      </p:pic>
      <p:sp>
        <p:nvSpPr>
          <p:cNvPr id="5" name="pole tekstowe 4"/>
          <p:cNvSpPr txBox="1"/>
          <p:nvPr/>
        </p:nvSpPr>
        <p:spPr>
          <a:xfrm>
            <a:off x="285720" y="3357562"/>
            <a:ext cx="5572164" cy="2862322"/>
          </a:xfrm>
          <a:prstGeom prst="rect">
            <a:avLst/>
          </a:prstGeom>
          <a:noFill/>
        </p:spPr>
        <p:txBody>
          <a:bodyPr wrap="square" rtlCol="0">
            <a:spAutoFit/>
          </a:bodyPr>
          <a:lstStyle/>
          <a:p>
            <a:pPr fontAlgn="base"/>
            <a:r>
              <a:rPr lang="en-US" sz="1600" dirty="0">
                <a:latin typeface="Bookman Old Style" pitchFamily="18" charset="0"/>
              </a:rPr>
              <a:t>Humans are sometimes to blame for starting the fires, but they are also often sparked by natural causes, such as lightning striking dry vegetation.</a:t>
            </a:r>
          </a:p>
          <a:p>
            <a:pPr fontAlgn="base"/>
            <a:r>
              <a:rPr lang="en-US" sz="1600" dirty="0">
                <a:latin typeface="Bookman Old Style" pitchFamily="18" charset="0"/>
              </a:rPr>
              <a:t>Once fires have started, other areas are at risk, with embers blown by the wind causing blazes to spread to new areas.</a:t>
            </a:r>
          </a:p>
          <a:p>
            <a:pPr fontAlgn="base"/>
            <a:r>
              <a:rPr lang="en-US" sz="1600" dirty="0">
                <a:latin typeface="Bookman Old Style" pitchFamily="18" charset="0"/>
              </a:rPr>
              <a:t>Bush fires themselves can also drive thunderstorms, increasing the risk of lightning strikes and further fires.</a:t>
            </a:r>
          </a:p>
          <a:p>
            <a:r>
              <a:rPr lang="en-US" dirty="0" smtClean="0"/>
              <a:t/>
            </a:r>
            <a:br>
              <a:rPr lang="en-US" dirty="0" smtClean="0"/>
            </a:b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642918"/>
            <a:ext cx="8229600" cy="1143000"/>
          </a:xfrm>
        </p:spPr>
        <p:txBody>
          <a:bodyPr>
            <a:normAutofit fontScale="90000"/>
          </a:bodyPr>
          <a:lstStyle/>
          <a:p>
            <a:r>
              <a:rPr lang="en-US" dirty="0">
                <a:latin typeface="Bookman Old Style" pitchFamily="18" charset="0"/>
              </a:rPr>
              <a:t>How climate scientists 'predict the future'</a:t>
            </a:r>
            <a:r>
              <a:rPr lang="en-US" b="1" dirty="0"/>
              <a:t/>
            </a:r>
            <a:br>
              <a:rPr lang="en-US" b="1" dirty="0"/>
            </a:br>
            <a:endParaRPr lang="pl-PL" dirty="0"/>
          </a:p>
        </p:txBody>
      </p:sp>
      <p:sp>
        <p:nvSpPr>
          <p:cNvPr id="3" name="pole tekstowe 2"/>
          <p:cNvSpPr txBox="1"/>
          <p:nvPr/>
        </p:nvSpPr>
        <p:spPr>
          <a:xfrm>
            <a:off x="357158" y="1785926"/>
            <a:ext cx="8286808" cy="2092881"/>
          </a:xfrm>
          <a:prstGeom prst="rect">
            <a:avLst/>
          </a:prstGeom>
          <a:noFill/>
        </p:spPr>
        <p:txBody>
          <a:bodyPr wrap="square" rtlCol="0">
            <a:spAutoFit/>
          </a:bodyPr>
          <a:lstStyle/>
          <a:p>
            <a:pPr fontAlgn="base"/>
            <a:r>
              <a:rPr lang="en-US" sz="1600" dirty="0">
                <a:latin typeface="Bookman Old Style" pitchFamily="18" charset="0"/>
              </a:rPr>
              <a:t>Climate models - simulations that use all available information about what drives our planet's climate - are the primary method we have to understand what will happen as Earth warms.</a:t>
            </a:r>
          </a:p>
          <a:p>
            <a:pPr fontAlgn="base"/>
            <a:r>
              <a:rPr lang="en-US" sz="1600" dirty="0">
                <a:latin typeface="Bookman Old Style" pitchFamily="18" charset="0"/>
              </a:rPr>
              <a:t>They are extremely good at </a:t>
            </a:r>
            <a:r>
              <a:rPr lang="en-US" sz="1600" dirty="0" err="1">
                <a:latin typeface="Bookman Old Style" pitchFamily="18" charset="0"/>
              </a:rPr>
              <a:t>modelling</a:t>
            </a:r>
            <a:r>
              <a:rPr lang="en-US" sz="1600" dirty="0">
                <a:latin typeface="Bookman Old Style" pitchFamily="18" charset="0"/>
              </a:rPr>
              <a:t> certain aspects of the climate, particularly global temperature patterns, but fire is much more complicated. It is affected by many factors, including rainfall, wind, land cover and population density - everything that increases the risk of fire, fuels and spreads it.</a:t>
            </a:r>
          </a:p>
          <a:p>
            <a:endParaRPr lang="pl-PL" dirty="0"/>
          </a:p>
        </p:txBody>
      </p:sp>
      <p:pic>
        <p:nvPicPr>
          <p:cNvPr id="21506" name="Picture 2" descr="Australia Fire Traps Seaside Residents On Beach : NPR"/>
          <p:cNvPicPr>
            <a:picLocks noChangeAspect="1" noChangeArrowheads="1"/>
          </p:cNvPicPr>
          <p:nvPr/>
        </p:nvPicPr>
        <p:blipFill>
          <a:blip r:embed="rId2" cstate="print"/>
          <a:srcRect/>
          <a:stretch>
            <a:fillRect/>
          </a:stretch>
        </p:blipFill>
        <p:spPr bwMode="auto">
          <a:xfrm>
            <a:off x="2214546" y="3857628"/>
            <a:ext cx="4500594" cy="2529977"/>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813</Words>
  <Application>Microsoft Office PowerPoint</Application>
  <PresentationFormat>Pokaz na ekranie (4:3)</PresentationFormat>
  <Paragraphs>48</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Catastrophic weather phenomena in Australia</vt:lpstr>
      <vt:lpstr>Fire in Australia</vt:lpstr>
      <vt:lpstr>Impact on people</vt:lpstr>
      <vt:lpstr>Wildlife</vt:lpstr>
      <vt:lpstr>The environment  </vt:lpstr>
      <vt:lpstr>South Australia has also suffered </vt:lpstr>
      <vt:lpstr>Smoke from fires has become a major hazard  </vt:lpstr>
      <vt:lpstr>The fires have been worse than usual </vt:lpstr>
      <vt:lpstr>How climate scientists 'predict the future' </vt:lpstr>
      <vt:lpstr>Thank you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Catastrophic weather phenomena in</dc:title>
  <dc:creator>Moćko Family</dc:creator>
  <cp:lastModifiedBy>Moćko Family</cp:lastModifiedBy>
  <cp:revision>10</cp:revision>
  <dcterms:created xsi:type="dcterms:W3CDTF">2020-05-15T17:57:02Z</dcterms:created>
  <dcterms:modified xsi:type="dcterms:W3CDTF">2020-05-15T19:36:51Z</dcterms:modified>
</cp:coreProperties>
</file>