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467" r:id="rId2"/>
    <p:sldId id="468" r:id="rId3"/>
    <p:sldId id="469" r:id="rId4"/>
    <p:sldId id="470" r:id="rId5"/>
    <p:sldId id="504" r:id="rId6"/>
    <p:sldId id="471" r:id="rId7"/>
    <p:sldId id="472" r:id="rId8"/>
    <p:sldId id="473" r:id="rId9"/>
    <p:sldId id="474" r:id="rId10"/>
    <p:sldId id="475" r:id="rId11"/>
    <p:sldId id="501" r:id="rId12"/>
    <p:sldId id="502" r:id="rId13"/>
    <p:sldId id="476" r:id="rId14"/>
    <p:sldId id="477" r:id="rId15"/>
    <p:sldId id="503" r:id="rId16"/>
    <p:sldId id="478" r:id="rId17"/>
    <p:sldId id="479" r:id="rId18"/>
    <p:sldId id="480" r:id="rId19"/>
    <p:sldId id="481" r:id="rId20"/>
    <p:sldId id="482" r:id="rId21"/>
    <p:sldId id="483" r:id="rId22"/>
    <p:sldId id="498" r:id="rId23"/>
    <p:sldId id="499" r:id="rId24"/>
    <p:sldId id="500" r:id="rId25"/>
    <p:sldId id="485" r:id="rId26"/>
    <p:sldId id="486" r:id="rId27"/>
    <p:sldId id="487" r:id="rId28"/>
    <p:sldId id="488" r:id="rId29"/>
    <p:sldId id="48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99CCFF"/>
    <a:srgbClr val="99FF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2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13D8A-C425-4BAA-AEAD-1B3095D7BB81}" type="datetimeFigureOut">
              <a:rPr lang="pl-PL" smtClean="0"/>
              <a:pPr/>
              <a:t>03.12.2021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D8D60-A8B1-477C-8D84-4B7B75FD85D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72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/>
              <a:t>Zgodnie z roporzadzeniem w sprawie warunków i sposobów oceniania, klasyfikowania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723B-EE03-435E-A767-D002A6A505F2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269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D8D60-A8B1-477C-8D84-4B7B75FD85D7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053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723B-EE03-435E-A767-D002A6A505F2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354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6612E754-CC83-44BD-8589-9250A5149A7D}" type="datetime1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28787" y="6405650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32" name="Obraz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130" y="348589"/>
            <a:ext cx="3809363" cy="9832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4087" y="2336931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EC26623-486B-4C28-9BC1-22C2C3A9A027}" type="datetime1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6382039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" y="6389877"/>
            <a:ext cx="1790789" cy="4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0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BDFA013C-9B55-42B5-B08C-87C7412E4DE9}" type="datetime1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" y="64193"/>
            <a:ext cx="1790789" cy="46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80316"/>
            <a:ext cx="10364451" cy="78439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F54D2868-2658-4884-9030-650847209FFA}" type="datetime1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8226" y="6323528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351" y="49192"/>
            <a:ext cx="1503649" cy="388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01622EBC-5E1D-469D-9054-9B404E04BFAF}" type="datetime1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03720" y="6354330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40" y="479754"/>
            <a:ext cx="4372321" cy="12588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3906982"/>
            <a:ext cx="5666509" cy="2951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B6A824C-58D2-4F1B-8079-0EF534633606}" type="datetime1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016">
            <a:off x="169930" y="6274967"/>
            <a:ext cx="1092497" cy="46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41" y="584685"/>
            <a:ext cx="4492242" cy="1258827"/>
          </a:xfrm>
          <a:prstGeom prst="rect">
            <a:avLst/>
          </a:prstGeom>
        </p:spPr>
      </p:pic>
      <p:sp>
        <p:nvSpPr>
          <p:cNvPr id="12" name="Tytuł 1"/>
          <p:cNvSpPr>
            <a:spLocks noGrp="1"/>
          </p:cNvSpPr>
          <p:nvPr>
            <p:ph type="ctrTitle"/>
          </p:nvPr>
        </p:nvSpPr>
        <p:spPr>
          <a:xfrm>
            <a:off x="1524000" y="2168860"/>
            <a:ext cx="9144000" cy="1571096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accent2"/>
                </a:solidFill>
                <a:effectLst>
                  <a:glow rad="76200">
                    <a:schemeClr val="bg1">
                      <a:alpha val="35000"/>
                    </a:schemeClr>
                  </a:glo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3" name="Podtytuł 2"/>
          <p:cNvSpPr>
            <a:spLocks noGrp="1"/>
          </p:cNvSpPr>
          <p:nvPr>
            <p:ph type="subTitle" idx="1"/>
          </p:nvPr>
        </p:nvSpPr>
        <p:spPr>
          <a:xfrm>
            <a:off x="1524000" y="3897053"/>
            <a:ext cx="9144000" cy="1032933"/>
          </a:xfrm>
          <a:noFill/>
          <a:effectLst>
            <a:glow rad="2286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2">
                    <a:lumMod val="75000"/>
                  </a:schemeClr>
                </a:solidFill>
                <a:effectLst>
                  <a:glow rad="76200">
                    <a:schemeClr val="bg1">
                      <a:lumMod val="95000"/>
                      <a:alpha val="57000"/>
                    </a:schemeClr>
                  </a:glo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112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F54D2868-2658-4884-9030-650847209FFA}" type="datetime1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8226" y="6323528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211" y="49192"/>
            <a:ext cx="1790789" cy="4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7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438636"/>
            <a:ext cx="10364451" cy="895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1618938"/>
            <a:ext cx="10364452" cy="4873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7785" y="64928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0" r:id="rId3"/>
    <p:sldLayoutId id="2147483654" r:id="rId4"/>
    <p:sldLayoutId id="2147483655" r:id="rId5"/>
    <p:sldLayoutId id="2147483661" r:id="rId6"/>
    <p:sldLayoutId id="2147483668" r:id="rId7"/>
    <p:sldLayoutId id="2147483671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rgbClr val="002060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Szkolenie PZN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1800" dirty="0"/>
              <a:t>część pisemna z wydrukowanymi arkuszami, część praktyczna</a:t>
            </a:r>
          </a:p>
          <a:p>
            <a:r>
              <a:rPr lang="pl-PL" dirty="0"/>
              <a:t>2022 r.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11428413" y="6492875"/>
            <a:ext cx="76358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95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 sprawdzeniu kompletności arkuszy</a:t>
            </a:r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915026" y="1511221"/>
            <a:ext cx="10363200" cy="2607819"/>
          </a:xfrm>
        </p:spPr>
        <p:txBody>
          <a:bodyPr>
            <a:noAutofit/>
          </a:bodyPr>
          <a:lstStyle/>
          <a:p>
            <a:r>
              <a:rPr lang="pl-PL" sz="2400" dirty="0"/>
              <a:t>PZN poleca zdającym zakodowanie Kart odpowiedzi/Kart oceny</a:t>
            </a:r>
          </a:p>
          <a:p>
            <a:r>
              <a:rPr lang="pl-PL" sz="2400" dirty="0"/>
              <a:t>PZN lub wyznaczony przez niego członek ZN wkłada niewykorzystane materiały do papierowej  koperty, opisuje ją i zakleja</a:t>
            </a:r>
          </a:p>
        </p:txBody>
      </p:sp>
      <p:pic>
        <p:nvPicPr>
          <p:cNvPr id="8" name="Obraz 7" descr="koperta_otwart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74877" y="3334268"/>
            <a:ext cx="1757979" cy="719705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1208487" y="3488098"/>
            <a:ext cx="8604956" cy="12618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ostatni moment dla spóźnialskich</a:t>
            </a:r>
          </a:p>
          <a:p>
            <a:pPr algn="ctr"/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 modelu </a:t>
            </a:r>
            <a:r>
              <a:rPr lang="pl-PL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dk</a:t>
            </a:r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 i </a:t>
            </a:r>
            <a:r>
              <a:rPr lang="pl-PL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części praktycznej egzaminu należy dla spóźnialskich indywidualnie przeprowadzić instruktaż stanowiskowy</a:t>
            </a:r>
          </a:p>
        </p:txBody>
      </p:sp>
    </p:spTree>
    <p:extLst>
      <p:ext uri="{BB962C8B-B14F-4D97-AF65-F5344CB8AC3E}">
        <p14:creationId xmlns:p14="http://schemas.microsoft.com/office/powerpoint/2010/main" val="17609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86" y="365597"/>
            <a:ext cx="8889066" cy="649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345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83" b="47820"/>
          <a:stretch/>
        </p:blipFill>
        <p:spPr bwMode="auto">
          <a:xfrm>
            <a:off x="222342" y="1354139"/>
            <a:ext cx="11531419" cy="467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262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Zakodowana Karta oceny</a:t>
            </a:r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7109596" y="7297477"/>
            <a:ext cx="936104" cy="25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93" y="1360291"/>
            <a:ext cx="8217142" cy="524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65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434" y="756033"/>
            <a:ext cx="10935325" cy="784398"/>
          </a:xfrm>
        </p:spPr>
        <p:txBody>
          <a:bodyPr>
            <a:normAutofit fontScale="90000"/>
          </a:bodyPr>
          <a:lstStyle/>
          <a:p>
            <a:r>
              <a:rPr lang="pl-PL" dirty="0"/>
              <a:t>Po zakodowaniu Kart oceny – część praktyczna </a:t>
            </a:r>
            <a:r>
              <a:rPr lang="pl-PL" dirty="0">
                <a:solidFill>
                  <a:srgbClr val="C00000"/>
                </a:solidFill>
              </a:rPr>
              <a:t>Model w i </a:t>
            </a:r>
            <a:r>
              <a:rPr lang="pl-PL" dirty="0" err="1">
                <a:solidFill>
                  <a:srgbClr val="C00000"/>
                </a:solidFill>
              </a:rPr>
              <a:t>wk</a:t>
            </a:r>
            <a:r>
              <a:rPr lang="pl-PL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>
          <a:xfrm>
            <a:off x="11030958" y="6323528"/>
            <a:ext cx="764215" cy="365125"/>
          </a:xfrm>
        </p:spPr>
        <p:txBody>
          <a:bodyPr/>
          <a:lstStyle/>
          <a:p>
            <a:pPr>
              <a:defRPr/>
            </a:pPr>
            <a:fld id="{2CD506AE-BC8D-47B2-B8EB-BB270348506E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781126" y="2457036"/>
            <a:ext cx="11131473" cy="29375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Przewodniczący ZN:</a:t>
            </a:r>
          </a:p>
          <a:p>
            <a:r>
              <a:rPr lang="pl-PL" dirty="0"/>
              <a:t>zbiera od zdających Karty oceny sprawdzając poprawność kodowania</a:t>
            </a:r>
          </a:p>
          <a:p>
            <a:r>
              <a:rPr lang="pl-PL" dirty="0"/>
              <a:t>przekazuje egzaminatorom Zasady oceniania oraz zakodowane  Karty oceny</a:t>
            </a:r>
          </a:p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poleca egzaminatorom wypełnienie pierwszej strony Zasad oceniania i sprawdza poprawność wpisów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0590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97" y="803022"/>
            <a:ext cx="4358095" cy="19347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>
          <a:xfrm>
            <a:off x="11030958" y="6323528"/>
            <a:ext cx="764215" cy="365125"/>
          </a:xfrm>
        </p:spPr>
        <p:txBody>
          <a:bodyPr/>
          <a:lstStyle/>
          <a:p>
            <a:pPr>
              <a:defRPr/>
            </a:pPr>
            <a:fld id="{2CD506AE-BC8D-47B2-B8EB-BB270348506E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74" y="225304"/>
            <a:ext cx="6563119" cy="38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Elipsa 9"/>
          <p:cNvSpPr/>
          <p:nvPr/>
        </p:nvSpPr>
        <p:spPr>
          <a:xfrm>
            <a:off x="7580675" y="838231"/>
            <a:ext cx="3057832" cy="78850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4627751" y="1967027"/>
            <a:ext cx="2568727" cy="5899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5" name="Łącznik prosty ze strzałką 14"/>
          <p:cNvCxnSpPr/>
          <p:nvPr/>
        </p:nvCxnSpPr>
        <p:spPr>
          <a:xfrm flipH="1">
            <a:off x="6681535" y="1415845"/>
            <a:ext cx="1026955" cy="57084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az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390" y="3068939"/>
            <a:ext cx="6950042" cy="3359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B5B4385-03A8-43C4-A9A2-B6A13EFD8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17" y="3034503"/>
            <a:ext cx="6950043" cy="3458103"/>
          </a:xfrm>
          <a:prstGeom prst="rect">
            <a:avLst/>
          </a:prstGeom>
        </p:spPr>
      </p:pic>
      <p:cxnSp>
        <p:nvCxnSpPr>
          <p:cNvPr id="13" name="Łącznik prosty ze strzałką 12"/>
          <p:cNvCxnSpPr/>
          <p:nvPr/>
        </p:nvCxnSpPr>
        <p:spPr>
          <a:xfrm flipH="1">
            <a:off x="6481644" y="1533832"/>
            <a:ext cx="1462821" cy="263504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/>
          <p:cNvSpPr/>
          <p:nvPr/>
        </p:nvSpPr>
        <p:spPr>
          <a:xfrm>
            <a:off x="4811636" y="4190933"/>
            <a:ext cx="2568727" cy="5899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6462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 zakończeniu czynności organizacyjnych</a:t>
            </a:r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263236" y="1025316"/>
            <a:ext cx="11679382" cy="775775"/>
          </a:xfrm>
        </p:spPr>
        <p:txBody>
          <a:bodyPr>
            <a:noAutofit/>
          </a:bodyPr>
          <a:lstStyle/>
          <a:p>
            <a:pPr marL="0" lvl="1" indent="0" algn="ctr">
              <a:spcBef>
                <a:spcPts val="1200"/>
              </a:spcBef>
              <a:buSzPct val="120000"/>
              <a:buNone/>
            </a:pPr>
            <a:r>
              <a:rPr lang="pl-PL" sz="2800" dirty="0"/>
              <a:t>Przewodniczący lub członek ZN ogłasza i zapisuje w widocznym miejscu </a:t>
            </a:r>
          </a:p>
        </p:txBody>
      </p:sp>
      <p:pic>
        <p:nvPicPr>
          <p:cNvPr id="8" name="Obraz 7" descr="images1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4" y="1573327"/>
            <a:ext cx="2232248" cy="2232248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2244646" y="2152460"/>
          <a:ext cx="8128000" cy="33062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4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3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6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CZĘŚĆ PISEMNA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CZĘŚĆ PRAKTYCZNA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1613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1. godzinę  rozpoczęcia </a:t>
                      </a:r>
                      <a:br>
                        <a:rPr lang="pl-PL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i zakończenia egzaminu</a:t>
                      </a:r>
                    </a:p>
                    <a:p>
                      <a:pPr algn="ctr"/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dirty="0"/>
                        <a:t>czas, przeznaczony na zapoznanie się przez zdających ze stanowiskiem i z materiałami egzaminacyjnymi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sz="16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sz="16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sz="16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sz="1600" dirty="0"/>
                    </a:p>
                    <a:p>
                      <a:pPr marL="263525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2. godzinę  rozpoczęcia i zakończenia egzaminu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dirty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Prostokąt 6"/>
          <p:cNvSpPr/>
          <p:nvPr/>
        </p:nvSpPr>
        <p:spPr>
          <a:xfrm>
            <a:off x="5663072" y="3451631"/>
            <a:ext cx="42155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 minut </a:t>
            </a:r>
            <a:br>
              <a:rPr lang="pl-PL" sz="2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które nie wlicza się do czasu egzaminu</a:t>
            </a:r>
            <a:endParaRPr lang="pl-PL" sz="2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640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Podczas egzaminu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710648" y="929012"/>
            <a:ext cx="10363200" cy="4954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Zdający powinni: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pracować samodzielnie przestrzegając przepisów bhp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korzystać wyłącznie z materiałów, sprzętu znajdujących się na stanowisku egzaminacyjnym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nie porozumiewać się między sobą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przez podniesienie ręki zgłaszać między innymi:</a:t>
            </a:r>
          </a:p>
          <a:p>
            <a:pPr lvl="1">
              <a:lnSpc>
                <a:spcPct val="120000"/>
              </a:lnSpc>
            </a:pPr>
            <a:r>
              <a:rPr lang="pl-PL" sz="2000" dirty="0"/>
              <a:t>wcześniejsze zakończenie egzaminu,</a:t>
            </a:r>
          </a:p>
          <a:p>
            <a:pPr lvl="1">
              <a:lnSpc>
                <a:spcPct val="120000"/>
              </a:lnSpc>
            </a:pPr>
            <a:r>
              <a:rPr lang="pl-PL" sz="2000" dirty="0"/>
              <a:t>gotowość do oceny rezultatu ‎pośredniego, jeżeli taki rezultat występuje w zadaniu egzaminacyjnym,</a:t>
            </a:r>
          </a:p>
          <a:p>
            <a:pPr lvl="1">
              <a:lnSpc>
                <a:spcPct val="120000"/>
              </a:lnSpc>
            </a:pPr>
            <a:r>
              <a:rPr lang="pl-PL" sz="2000" dirty="0"/>
              <a:t>gotowość do podłączenia zasilania, wykonania określonych w zadaniu działań, itp.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1211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900" dirty="0"/>
              <a:t>Podczas egzaminu</a:t>
            </a: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623454" y="1198852"/>
            <a:ext cx="10848110" cy="2307828"/>
          </a:xfrm>
        </p:spPr>
        <p:txBody>
          <a:bodyPr>
            <a:noAutofit/>
          </a:bodyPr>
          <a:lstStyle/>
          <a:p>
            <a:pPr marL="131763" indent="0">
              <a:spcBef>
                <a:spcPts val="800"/>
              </a:spcBef>
              <a:buNone/>
            </a:pPr>
            <a:r>
              <a:rPr lang="pl-PL" dirty="0"/>
              <a:t>Przewodniczący ZN reaguje na zgłoszenia zdających:</a:t>
            </a:r>
          </a:p>
          <a:p>
            <a:pPr marL="401638" indent="-269875">
              <a:spcBef>
                <a:spcPts val="800"/>
              </a:spcBef>
            </a:pPr>
            <a:r>
              <a:rPr lang="pl-PL" sz="2400" dirty="0"/>
              <a:t>w uzasadnionych przypadkach zezwala zdającemu na opuszczenie sali ‎egzaminacyjnej, przy czym nie może się on kontaktować z innymi osobami, </a:t>
            </a:r>
            <a:br>
              <a:rPr lang="pl-PL" sz="2400" dirty="0"/>
            </a:br>
            <a:r>
              <a:rPr lang="pl-PL" sz="2400" dirty="0"/>
              <a:t>z wyjątkiem ‎osób udzielających pomocy medycznej</a:t>
            </a:r>
          </a:p>
        </p:txBody>
      </p:sp>
    </p:spTree>
    <p:extLst>
      <p:ext uri="{BB962C8B-B14F-4D97-AF65-F5344CB8AC3E}">
        <p14:creationId xmlns:p14="http://schemas.microsoft.com/office/powerpoint/2010/main" val="187395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900" dirty="0"/>
              <a:t>Podczas egzaminu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19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913775" y="824779"/>
            <a:ext cx="11083636" cy="603322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pl-PL" sz="2400" dirty="0"/>
              <a:t>W przypadku, gdy zdający podczas części pisemnej/praktycznej:‎</a:t>
            </a:r>
          </a:p>
          <a:p>
            <a:pPr marL="542925" indent="-277813"/>
            <a:r>
              <a:rPr lang="pl-PL" dirty="0"/>
              <a:t>niesamodzielnie wykonuje zadanie egzaminacyjne (</a:t>
            </a:r>
            <a:r>
              <a:rPr lang="pl-PL" dirty="0">
                <a:solidFill>
                  <a:srgbClr val="C00000"/>
                </a:solidFill>
              </a:rPr>
              <a:t>art.44zzzp pkt.1</a:t>
            </a:r>
            <a:r>
              <a:rPr lang="pl-PL" dirty="0"/>
              <a:t>)</a:t>
            </a:r>
          </a:p>
          <a:p>
            <a:pPr marL="542925" lvl="2" indent="-271463" algn="just">
              <a:spcBef>
                <a:spcPts val="600"/>
              </a:spcBef>
            </a:pPr>
            <a:r>
              <a:rPr lang="pl-PL" sz="2000" dirty="0"/>
              <a:t>wniósł lub korzysta w sali/miejscu egzaminu z urządzeń telekomunikacyjnych‎‎ lub materiałów </a:t>
            </a:r>
            <a:br>
              <a:rPr lang="pl-PL" sz="2000" dirty="0"/>
            </a:br>
            <a:r>
              <a:rPr lang="pl-PL" sz="2000" dirty="0"/>
              <a:t>i przyborów niewymienionych w informacji dyrektora CKE (</a:t>
            </a:r>
            <a:r>
              <a:rPr lang="pl-PL" sz="2000" dirty="0">
                <a:solidFill>
                  <a:srgbClr val="C00000"/>
                </a:solidFill>
              </a:rPr>
              <a:t>art.44zzzp pkt.2</a:t>
            </a:r>
            <a:r>
              <a:rPr lang="pl-PL" sz="2000" dirty="0"/>
              <a:t>)</a:t>
            </a:r>
          </a:p>
          <a:p>
            <a:pPr marL="542925" lvl="2" indent="-271463">
              <a:spcBef>
                <a:spcPts val="600"/>
              </a:spcBef>
            </a:pPr>
            <a:r>
              <a:rPr lang="pl-PL" sz="2000" dirty="0"/>
              <a:t>zakłóca prawidłowy ‎przebieg egzaminu w sposób utrudniający pracę pozostałym zdającym, </a:t>
            </a:r>
            <a:br>
              <a:rPr lang="pl-PL" sz="2000" dirty="0"/>
            </a:br>
            <a:r>
              <a:rPr lang="pl-PL" sz="2000" dirty="0"/>
              <a:t>w szczególności, gdy narusza przepisy bezpieczeństwa i higieny ‎pracy w sposób prowadzący do zagrożenia zdrowia lub życia (</a:t>
            </a:r>
            <a:r>
              <a:rPr lang="pl-PL" sz="2000" dirty="0">
                <a:solidFill>
                  <a:srgbClr val="C00000"/>
                </a:solidFill>
              </a:rPr>
              <a:t>art.44zzzp pkt.3</a:t>
            </a:r>
            <a:r>
              <a:rPr lang="pl-PL" sz="2000" dirty="0"/>
              <a:t>)</a:t>
            </a:r>
          </a:p>
          <a:p>
            <a:pPr marL="92075" indent="0" algn="just">
              <a:spcBef>
                <a:spcPts val="600"/>
              </a:spcBef>
              <a:buNone/>
            </a:pPr>
            <a:r>
              <a:rPr lang="pl-PL" sz="2400" dirty="0"/>
              <a:t>przewodniczący ZN </a:t>
            </a:r>
            <a:r>
              <a:rPr lang="pl-PL" sz="2300" dirty="0"/>
              <a:t>kontaktuje się z PZE, który przerywa zdającemu egzamin </a:t>
            </a:r>
            <a:br>
              <a:rPr lang="pl-PL" sz="2300" dirty="0"/>
            </a:br>
            <a:r>
              <a:rPr lang="pl-PL" sz="2300" dirty="0"/>
              <a:t>i unieważnia jego część pisemną/praktyczną</a:t>
            </a:r>
          </a:p>
          <a:p>
            <a:pPr marL="357188" indent="-265113">
              <a:spcBef>
                <a:spcPts val="600"/>
              </a:spcBef>
            </a:pPr>
            <a:r>
              <a:rPr lang="pl-PL" dirty="0"/>
              <a:t>odbiera od zdającego Arkusz egzaminacyjny, Kartę odpowiedzi/oceny, ewentualne wydruki i poleca opuszczenie sali/miejsca egzaminu</a:t>
            </a:r>
          </a:p>
          <a:p>
            <a:pPr marL="357188" indent="-265113">
              <a:spcBef>
                <a:spcPts val="600"/>
              </a:spcBef>
            </a:pPr>
            <a:r>
              <a:rPr lang="pl-PL" dirty="0"/>
              <a:t>wypełnia druk Decyzja o przerwaniu i unieważnieniu …, do którego dołącza dokumentację zdającego </a:t>
            </a:r>
          </a:p>
          <a:p>
            <a:pPr marL="357188" indent="-265113">
              <a:spcBef>
                <a:spcPts val="600"/>
              </a:spcBef>
            </a:pPr>
            <a:r>
              <a:rPr lang="pl-PL" dirty="0"/>
              <a:t>odnotowuje ten fakt w wykazie zdających</a:t>
            </a:r>
          </a:p>
        </p:txBody>
      </p:sp>
    </p:spTree>
    <p:extLst>
      <p:ext uri="{BB962C8B-B14F-4D97-AF65-F5344CB8AC3E}">
        <p14:creationId xmlns:p14="http://schemas.microsoft.com/office/powerpoint/2010/main" val="194633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1269986" y="503855"/>
            <a:ext cx="8856476" cy="343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1800"/>
              </a:spcBef>
              <a:buClr>
                <a:srgbClr val="002060"/>
              </a:buClr>
              <a:buSzPct val="100000"/>
            </a:pPr>
            <a:r>
              <a:rPr lang="pl-PL" sz="2400" b="1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rPr>
              <a:t>Za ‎prawidłowy przebieg </a:t>
            </a:r>
            <a:r>
              <a:rPr lang="pl-PL" sz="2400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rPr>
              <a:t>części pisemnej/praktycznej egzaminu oraz ‎bezpieczeństwo i higienę pracy </a:t>
            </a:r>
            <a:br>
              <a:rPr lang="pl-PL" sz="2400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rPr>
            </a:br>
            <a:r>
              <a:rPr lang="pl-PL" sz="2400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rPr>
              <a:t>podczas wykonywania zadań egzaminacyjnych ‎przez zdających </a:t>
            </a:r>
            <a:r>
              <a:rPr lang="pl-PL" sz="2400" b="1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w danej sali / miejscu przeprowadzania egzaminu</a:t>
            </a:r>
          </a:p>
          <a:p>
            <a:pPr algn="ctr">
              <a:lnSpc>
                <a:spcPct val="130000"/>
              </a:lnSpc>
              <a:spcBef>
                <a:spcPts val="1800"/>
              </a:spcBef>
              <a:buClr>
                <a:srgbClr val="002060"/>
              </a:buClr>
              <a:buSzPct val="100000"/>
            </a:pPr>
            <a:r>
              <a:rPr lang="pl-PL" sz="2400" b="1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odpowiada</a:t>
            </a:r>
          </a:p>
          <a:p>
            <a:pPr algn="ctr">
              <a:lnSpc>
                <a:spcPct val="130000"/>
              </a:lnSpc>
              <a:spcBef>
                <a:spcPts val="1800"/>
              </a:spcBef>
              <a:buClr>
                <a:srgbClr val="002060"/>
              </a:buClr>
              <a:buSzPct val="100000"/>
            </a:pPr>
            <a:r>
              <a:rPr lang="pl-PL" sz="2400" b="1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przewodniczący zespołu nadzorującego (PZN)</a:t>
            </a:r>
          </a:p>
        </p:txBody>
      </p:sp>
      <p:pic>
        <p:nvPicPr>
          <p:cNvPr id="6" name="Obraz 5" descr="przewodniczący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160" y="2860490"/>
            <a:ext cx="850408" cy="8504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C086F8D-F3E0-48E1-8D6A-9EC53E679B3F}"/>
              </a:ext>
            </a:extLst>
          </p:cNvPr>
          <p:cNvSpPr txBox="1"/>
          <p:nvPr/>
        </p:nvSpPr>
        <p:spPr>
          <a:xfrm>
            <a:off x="772357" y="4429957"/>
            <a:ext cx="1069759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Podczas egzaminu należy stosować zalecenia zawarte w komunikacie Dyrektora CKE</a:t>
            </a:r>
          </a:p>
          <a:p>
            <a:pPr algn="ctr"/>
            <a:r>
              <a:rPr lang="pl-PL" sz="2800" b="1" dirty="0"/>
              <a:t>Wytyczne dotyczące organizowania i przeprowadzania egzaminów </a:t>
            </a:r>
            <a:r>
              <a:rPr lang="pl-PL" sz="2800" b="1" dirty="0" err="1"/>
              <a:t>EPKwZ</a:t>
            </a:r>
            <a:r>
              <a:rPr lang="pl-PL" sz="2800" b="1" dirty="0"/>
              <a:t>, EZ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6072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 upływie czasu trwania egzaminu</a:t>
            </a:r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20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type="body" sz="half" idx="4294967295"/>
          </p:nvPr>
        </p:nvSpPr>
        <p:spPr>
          <a:xfrm>
            <a:off x="354562" y="1350121"/>
            <a:ext cx="11532637" cy="4533154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1200"/>
              </a:spcBef>
              <a:buSzPct val="120000"/>
              <a:buNone/>
            </a:pPr>
            <a:r>
              <a:rPr lang="pl-PL" sz="2800" b="1" dirty="0"/>
              <a:t>CZĘŚĆ PISEMNA</a:t>
            </a:r>
          </a:p>
          <a:p>
            <a:pPr marL="450850" indent="-450850">
              <a:spcBef>
                <a:spcPts val="1200"/>
              </a:spcBef>
              <a:buSzPct val="120000"/>
            </a:pPr>
            <a:r>
              <a:rPr lang="pl-PL" sz="2400" dirty="0"/>
              <a:t>Przewodniczący lub członek ZN ogłasza zakończenie egzaminu</a:t>
            </a:r>
          </a:p>
          <a:p>
            <a:pPr marL="450850" indent="-450850">
              <a:spcBef>
                <a:spcPts val="1200"/>
              </a:spcBef>
              <a:buSzPct val="120000"/>
            </a:pPr>
            <a:r>
              <a:rPr lang="pl-PL" sz="2400" dirty="0"/>
              <a:t>Zdający pozostawiają Karty odpowiedzi na stoliku lub kolejno oddają je PZN i opuszczają salę </a:t>
            </a:r>
            <a:r>
              <a:rPr lang="pl-PL" sz="2400" dirty="0">
                <a:solidFill>
                  <a:srgbClr val="C00000"/>
                </a:solidFill>
              </a:rPr>
              <a:t>zabierając arkusz egzaminacyjny</a:t>
            </a:r>
          </a:p>
          <a:p>
            <a:pPr marL="450850" indent="-450850">
              <a:spcBef>
                <a:spcPts val="1200"/>
              </a:spcBef>
              <a:buSzPct val="120000"/>
            </a:pPr>
            <a:r>
              <a:rPr lang="pl-PL" sz="2400" dirty="0"/>
              <a:t>Do zakończenia pakowania kart odpowiedzi w sali pozostają przedstawiciele zdających</a:t>
            </a:r>
          </a:p>
          <a:p>
            <a:pPr marL="442913" lvl="0" indent="-442913"/>
            <a:r>
              <a:rPr lang="pl-PL" sz="2400" dirty="0"/>
              <a:t>Przewodniczący lub członek ZN potwierdza w wykazie zdających w sali oddanie karty odpowiedzi</a:t>
            </a:r>
          </a:p>
        </p:txBody>
      </p:sp>
    </p:spTree>
    <p:extLst>
      <p:ext uri="{BB962C8B-B14F-4D97-AF65-F5344CB8AC3E}">
        <p14:creationId xmlns:p14="http://schemas.microsoft.com/office/powerpoint/2010/main" val="184196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 upływie czasu trwania egzaminu</a:t>
            </a:r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type="body" sz="half" idx="4294967295"/>
          </p:nvPr>
        </p:nvSpPr>
        <p:spPr>
          <a:xfrm>
            <a:off x="335902" y="1256814"/>
            <a:ext cx="11588620" cy="4845406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1200"/>
              </a:spcBef>
              <a:buSzPct val="120000"/>
              <a:buNone/>
            </a:pPr>
            <a:r>
              <a:rPr lang="pl-PL" sz="2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CZĘŚĆ PRAKTYCZNA</a:t>
            </a:r>
          </a:p>
          <a:p>
            <a:pPr marL="360363" lvl="1" indent="-360363">
              <a:spcBef>
                <a:spcPts val="1200"/>
              </a:spcBef>
              <a:buSzPct val="120000"/>
              <a:buFont typeface="Wingdings" panose="05000000000000000000" pitchFamily="2" charset="2"/>
              <a:buChar char="§"/>
            </a:pPr>
            <a:r>
              <a:rPr lang="pl-PL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Przewodniczący lub członek ZN ogłasza zakończenie egzaminu i poleca zdającym:</a:t>
            </a:r>
          </a:p>
          <a:p>
            <a:pPr marL="539750" lvl="1" indent="-179388">
              <a:lnSpc>
                <a:spcPct val="110000"/>
              </a:lnSpc>
              <a:spcBef>
                <a:spcPts val="1200"/>
              </a:spcBef>
            </a:pPr>
            <a:r>
              <a:rPr lang="pl-PL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pozostawienie na stanowisku egzaminacyjnym Arkuszy egzaminacyjnych i rezultatów wykonania zadania</a:t>
            </a:r>
          </a:p>
          <a:p>
            <a:pPr marL="539750" lvl="1" indent="-179388">
              <a:lnSpc>
                <a:spcPct val="110000"/>
              </a:lnSpc>
              <a:spcBef>
                <a:spcPts val="1200"/>
              </a:spcBef>
            </a:pPr>
            <a:r>
              <a:rPr lang="pl-PL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opuszczenie sali / miejsca egzaminu </a:t>
            </a:r>
            <a:r>
              <a:rPr lang="pl-PL" sz="2000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20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tylko</a:t>
            </a:r>
            <a:r>
              <a:rPr lang="pl-PL" sz="2000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 modelu d i </a:t>
            </a:r>
            <a:r>
              <a:rPr lang="pl-PL" sz="2000" cap="none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dk</a:t>
            </a:r>
            <a:r>
              <a:rPr lang="pl-PL" sz="20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 sali pozostają przedstawiciele zdających</a:t>
            </a:r>
            <a:r>
              <a:rPr lang="pl-PL" sz="2000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42913" lvl="0" indent="-442913">
              <a:buFont typeface="Wingdings" panose="05000000000000000000" pitchFamily="2" charset="2"/>
              <a:buChar char="§"/>
            </a:pPr>
            <a:r>
              <a:rPr lang="pl-PL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Przewodniczący lub członek ZN potwierdza w wykazie zdających w sali pozostawienie przez zdających arkuszy egzaminacyjnych oraz rezultatów wykonania zadania</a:t>
            </a:r>
          </a:p>
        </p:txBody>
      </p:sp>
    </p:spTree>
    <p:extLst>
      <p:ext uri="{BB962C8B-B14F-4D97-AF65-F5344CB8AC3E}">
        <p14:creationId xmlns:p14="http://schemas.microsoft.com/office/powerpoint/2010/main" val="350205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86" y="1471486"/>
            <a:ext cx="10871820" cy="5177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913775" y="355916"/>
            <a:ext cx="10364451" cy="7843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model </a:t>
            </a:r>
            <a:r>
              <a:rPr lang="pl-PL" dirty="0" err="1"/>
              <a:t>dk</a:t>
            </a:r>
            <a:r>
              <a:rPr lang="pl-PL" dirty="0"/>
              <a:t> – rezultaty są na wydrukach 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6816671" y="2784144"/>
            <a:ext cx="2852382" cy="464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9787617" y="2784144"/>
            <a:ext cx="1587791" cy="464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zaokrąglony 11"/>
          <p:cNvSpPr/>
          <p:nvPr/>
        </p:nvSpPr>
        <p:spPr>
          <a:xfrm>
            <a:off x="913775" y="3073094"/>
            <a:ext cx="1587791" cy="464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zaokrąglony 16"/>
          <p:cNvSpPr/>
          <p:nvPr/>
        </p:nvSpPr>
        <p:spPr>
          <a:xfrm>
            <a:off x="9225642" y="4716344"/>
            <a:ext cx="2149766" cy="464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zaokrąglony 17"/>
          <p:cNvSpPr/>
          <p:nvPr/>
        </p:nvSpPr>
        <p:spPr>
          <a:xfrm>
            <a:off x="793743" y="5084133"/>
            <a:ext cx="1567320" cy="3886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2698793" y="994692"/>
            <a:ext cx="6794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2060"/>
                </a:solidFill>
              </a:rPr>
              <a:t>Na ostatniej stronie arkusza znajduje się tabela</a:t>
            </a:r>
          </a:p>
        </p:txBody>
      </p:sp>
    </p:spTree>
    <p:extLst>
      <p:ext uri="{BB962C8B-B14F-4D97-AF65-F5344CB8AC3E}">
        <p14:creationId xmlns:p14="http://schemas.microsoft.com/office/powerpoint/2010/main" val="285859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6" y="1349380"/>
            <a:ext cx="10944854" cy="5156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913775" y="355916"/>
            <a:ext cx="10364451" cy="7843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model </a:t>
            </a:r>
            <a:r>
              <a:rPr lang="pl-PL" dirty="0" err="1"/>
              <a:t>dk</a:t>
            </a:r>
            <a:r>
              <a:rPr lang="pl-PL" dirty="0"/>
              <a:t> – rezultaty nagrywane są na płycie 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913775" y="2999922"/>
            <a:ext cx="6141493" cy="464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698793" y="994692"/>
            <a:ext cx="6794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2060"/>
                </a:solidFill>
              </a:rPr>
              <a:t>Na ostatniej stronie arkusza znajduje się tabela</a:t>
            </a:r>
          </a:p>
        </p:txBody>
      </p:sp>
    </p:spTree>
    <p:extLst>
      <p:ext uri="{BB962C8B-B14F-4D97-AF65-F5344CB8AC3E}">
        <p14:creationId xmlns:p14="http://schemas.microsoft.com/office/powerpoint/2010/main" val="298571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az 31">
            <a:extLst>
              <a:ext uri="{FF2B5EF4-FFF2-40B4-BE49-F238E27FC236}">
                <a16:creationId xmlns:a16="http://schemas.microsoft.com/office/drawing/2014/main" id="{09E72188-DA32-45A5-A61E-4E071818F5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983"/>
          <a:stretch/>
        </p:blipFill>
        <p:spPr>
          <a:xfrm>
            <a:off x="658071" y="729810"/>
            <a:ext cx="10945044" cy="2028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2BF0806-8F0C-48F4-A497-53A0A9C8B6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534"/>
          <a:stretch/>
        </p:blipFill>
        <p:spPr>
          <a:xfrm>
            <a:off x="658071" y="2980636"/>
            <a:ext cx="10945044" cy="2841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1390" y="38604"/>
            <a:ext cx="10364451" cy="78439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Informacje</a:t>
            </a:r>
            <a:r>
              <a:rPr lang="pl-PL" dirty="0"/>
              <a:t> w Wykazie zdających w sali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11081111" y="6492875"/>
            <a:ext cx="764215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899933" y="4453258"/>
            <a:ext cx="1044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lackadder ITC" panose="04020505051007020D02" pitchFamily="82" charset="0"/>
              </a:rPr>
              <a:t>Kowalski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5022247" y="5053358"/>
            <a:ext cx="831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lackadder ITC" panose="04020505051007020D02" pitchFamily="82" charset="0"/>
              </a:rPr>
              <a:t>Wójcik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6877817" y="4418455"/>
            <a:ext cx="704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latin typeface="Arial" pitchFamily="34" charset="0"/>
                <a:cs typeface="Arial" pitchFamily="34" charset="0"/>
              </a:rPr>
              <a:t>01-SG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5843545" y="4435606"/>
            <a:ext cx="1044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lackadder ITC" panose="04020505051007020D02" pitchFamily="82" charset="0"/>
              </a:rPr>
              <a:t>Kowalski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4985443" y="4666870"/>
            <a:ext cx="99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lackadder ITC" panose="04020505051007020D02" pitchFamily="82" charset="0"/>
              </a:rPr>
              <a:t>Nowak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5840297" y="5051444"/>
            <a:ext cx="1201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lackadder ITC" panose="04020505051007020D02" pitchFamily="82" charset="0"/>
              </a:rPr>
              <a:t>Wójcik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6873133" y="4638550"/>
            <a:ext cx="704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latin typeface="Arial" pitchFamily="34" charset="0"/>
                <a:cs typeface="Arial" pitchFamily="34" charset="0"/>
              </a:rPr>
              <a:t>01-SG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5831214" y="4658164"/>
            <a:ext cx="99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lackadder ITC" panose="04020505051007020D02" pitchFamily="82" charset="0"/>
              </a:rPr>
              <a:t>Nowak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8512587" y="4634709"/>
            <a:ext cx="582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8288370" y="5246505"/>
            <a:ext cx="1419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>
                <a:solidFill>
                  <a:schemeClr val="accent1"/>
                </a:solidFill>
                <a:latin typeface="Blackadder ITC" panose="04020505051007020D02" pitchFamily="82" charset="0"/>
              </a:rPr>
              <a:t>Wojciszko</a:t>
            </a:r>
            <a:r>
              <a:rPr lang="pl-PL" sz="1400" dirty="0">
                <a:solidFill>
                  <a:schemeClr val="accent1"/>
                </a:solidFill>
                <a:latin typeface="Blackadder ITC" panose="04020505051007020D02" pitchFamily="82" charset="0"/>
              </a:rPr>
              <a:t> Piotr</a:t>
            </a:r>
          </a:p>
          <a:p>
            <a:r>
              <a:rPr lang="pl-PL" sz="1400" dirty="0">
                <a:solidFill>
                  <a:schemeClr val="accent1"/>
                </a:solidFill>
                <a:latin typeface="Blackadder ITC" panose="04020505051007020D02" pitchFamily="82" charset="0"/>
              </a:rPr>
              <a:t>Teresa </a:t>
            </a:r>
            <a:r>
              <a:rPr lang="pl-PL" sz="1400" dirty="0" err="1">
                <a:solidFill>
                  <a:schemeClr val="accent1"/>
                </a:solidFill>
                <a:latin typeface="Blackadder ITC" panose="04020505051007020D02" pitchFamily="82" charset="0"/>
              </a:rPr>
              <a:t>Jantarsko</a:t>
            </a:r>
            <a:endParaRPr lang="pl-PL" sz="1400" dirty="0">
              <a:solidFill>
                <a:schemeClr val="accent1"/>
              </a:solidFill>
              <a:latin typeface="Blackadder ITC" panose="04020505051007020D02" pitchFamily="82" charset="0"/>
            </a:endParaRPr>
          </a:p>
          <a:p>
            <a:endParaRPr lang="pl-PL" sz="1400" dirty="0">
              <a:solidFill>
                <a:schemeClr val="accent1"/>
              </a:solidFill>
              <a:latin typeface="Blackadder ITC" panose="04020505051007020D02" pitchFamily="82" charset="0"/>
            </a:endParaRPr>
          </a:p>
        </p:txBody>
      </p:sp>
      <p:sp>
        <p:nvSpPr>
          <p:cNvPr id="36" name="Objaśnienie prostokątne 35"/>
          <p:cNvSpPr/>
          <p:nvPr/>
        </p:nvSpPr>
        <p:spPr>
          <a:xfrm>
            <a:off x="5543071" y="5693858"/>
            <a:ext cx="2336805" cy="723889"/>
          </a:xfrm>
          <a:prstGeom prst="wedgeRectCallout">
            <a:avLst>
              <a:gd name="adj1" fmla="val -4818"/>
              <a:gd name="adj2" fmla="val -1175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dla części pisemnej/ praktycznej model d rubryka pozostaje pusta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5172091" y="4831376"/>
            <a:ext cx="405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 Black" pitchFamily="34" charset="0"/>
              </a:rPr>
              <a:t>N</a:t>
            </a:r>
          </a:p>
        </p:txBody>
      </p:sp>
      <p:sp>
        <p:nvSpPr>
          <p:cNvPr id="37" name="pole tekstowe 36"/>
          <p:cNvSpPr txBox="1"/>
          <p:nvPr/>
        </p:nvSpPr>
        <p:spPr>
          <a:xfrm>
            <a:off x="5573799" y="2022102"/>
            <a:ext cx="32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2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4977530" y="2311424"/>
            <a:ext cx="213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23.06.2020</a:t>
            </a:r>
          </a:p>
        </p:txBody>
      </p:sp>
      <p:sp>
        <p:nvSpPr>
          <p:cNvPr id="43" name="pole tekstowe 42"/>
          <p:cNvSpPr txBox="1"/>
          <p:nvPr/>
        </p:nvSpPr>
        <p:spPr>
          <a:xfrm>
            <a:off x="7041524" y="2323455"/>
            <a:ext cx="82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12:00</a:t>
            </a:r>
          </a:p>
        </p:txBody>
      </p:sp>
      <p:sp>
        <p:nvSpPr>
          <p:cNvPr id="44" name="pole tekstowe 43"/>
          <p:cNvSpPr txBox="1"/>
          <p:nvPr/>
        </p:nvSpPr>
        <p:spPr>
          <a:xfrm>
            <a:off x="6860255" y="5045092"/>
            <a:ext cx="704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latin typeface="Arial" pitchFamily="34" charset="0"/>
                <a:cs typeface="Arial" pitchFamily="34" charset="0"/>
              </a:rPr>
              <a:t>01-SG</a:t>
            </a:r>
          </a:p>
        </p:txBody>
      </p:sp>
      <p:sp>
        <p:nvSpPr>
          <p:cNvPr id="46" name="pole tekstowe 45"/>
          <p:cNvSpPr txBox="1"/>
          <p:nvPr/>
        </p:nvSpPr>
        <p:spPr>
          <a:xfrm>
            <a:off x="7729476" y="5034331"/>
            <a:ext cx="120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Blackadder ITC" panose="04020505051007020D02" pitchFamily="82" charset="0"/>
              </a:rPr>
              <a:t>Wójcik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070297" y="4410322"/>
            <a:ext cx="4006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Kowalski        Adrian          </a:t>
            </a:r>
            <a:r>
              <a:rPr lang="pl-PL" sz="1200" dirty="0"/>
              <a:t>99101012345         N</a:t>
            </a:r>
          </a:p>
          <a:p>
            <a:r>
              <a:rPr lang="pl-PL" sz="1400" dirty="0"/>
              <a:t>Nowak          Jan               </a:t>
            </a:r>
            <a:r>
              <a:rPr lang="pl-PL" sz="1200" dirty="0"/>
              <a:t>99111112345         N</a:t>
            </a:r>
          </a:p>
          <a:p>
            <a:r>
              <a:rPr lang="pl-PL" sz="1400" dirty="0"/>
              <a:t>Iksińska         Monika          </a:t>
            </a:r>
            <a:r>
              <a:rPr lang="pl-PL" sz="1200" dirty="0"/>
              <a:t>99121212345         N</a:t>
            </a:r>
          </a:p>
          <a:p>
            <a:r>
              <a:rPr lang="pl-PL" sz="1400" dirty="0"/>
              <a:t>Wójcik          Robert           </a:t>
            </a:r>
            <a:r>
              <a:rPr lang="pl-PL" sz="1200" dirty="0"/>
              <a:t>99090912345         N</a:t>
            </a:r>
          </a:p>
        </p:txBody>
      </p:sp>
      <p:sp>
        <p:nvSpPr>
          <p:cNvPr id="45" name="pole tekstowe 44"/>
          <p:cNvSpPr txBox="1"/>
          <p:nvPr/>
        </p:nvSpPr>
        <p:spPr>
          <a:xfrm>
            <a:off x="10357928" y="4588670"/>
            <a:ext cx="58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>
                <a:latin typeface="Arial" pitchFamily="34" charset="0"/>
                <a:cs typeface="Arial" pitchFamily="34" charset="0"/>
                <a:sym typeface="Symbol"/>
              </a:rPr>
              <a:t></a:t>
            </a:r>
            <a:endParaRPr lang="pl-PL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10350331" y="4397121"/>
            <a:ext cx="58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>
                <a:latin typeface="Arial" pitchFamily="34" charset="0"/>
                <a:cs typeface="Arial" pitchFamily="34" charset="0"/>
                <a:sym typeface="Symbol"/>
              </a:rPr>
              <a:t></a:t>
            </a:r>
            <a:endParaRPr lang="pl-PL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10115989" y="5079192"/>
            <a:ext cx="1255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14:20 </a:t>
            </a:r>
            <a:r>
              <a:rPr lang="pl-PL" sz="1600" b="1" i="1" dirty="0">
                <a:solidFill>
                  <a:srgbClr val="C0000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| 003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10357928" y="4794614"/>
            <a:ext cx="58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>
                <a:latin typeface="Arial" pitchFamily="34" charset="0"/>
                <a:cs typeface="Arial" pitchFamily="34" charset="0"/>
                <a:sym typeface="Symbol"/>
              </a:rPr>
              <a:t></a:t>
            </a:r>
            <a:endParaRPr lang="pl-PL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pole tekstowe 39"/>
          <p:cNvSpPr txBox="1"/>
          <p:nvPr/>
        </p:nvSpPr>
        <p:spPr>
          <a:xfrm>
            <a:off x="5443343" y="1050989"/>
            <a:ext cx="453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spc="200" dirty="0">
                <a:latin typeface="Courier New" panose="02070309020205020404" pitchFamily="49" charset="0"/>
                <a:cs typeface="Courier New" panose="02070309020205020404" pitchFamily="49" charset="0"/>
              </a:rPr>
              <a:t>1 2 6 1 0 5 – 0 1 2 3 4</a:t>
            </a:r>
          </a:p>
        </p:txBody>
      </p:sp>
      <p:sp>
        <p:nvSpPr>
          <p:cNvPr id="41" name="pole tekstowe 40"/>
          <p:cNvSpPr txBox="1"/>
          <p:nvPr/>
        </p:nvSpPr>
        <p:spPr>
          <a:xfrm>
            <a:off x="5076530" y="1411458"/>
            <a:ext cx="4237810" cy="67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Zespół Szkół</a:t>
            </a:r>
          </a:p>
          <a:p>
            <a:pPr>
              <a:spcBef>
                <a:spcPts val="200"/>
              </a:spcBef>
            </a:pPr>
            <a:r>
              <a:rPr lang="pl-PL" i="1" dirty="0"/>
              <a:t>Kraków, os. Szkolne 37</a:t>
            </a:r>
          </a:p>
        </p:txBody>
      </p:sp>
    </p:spTree>
    <p:extLst>
      <p:ext uri="{BB962C8B-B14F-4D97-AF65-F5344CB8AC3E}">
        <p14:creationId xmlns:p14="http://schemas.microsoft.com/office/powerpoint/2010/main" val="192197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20" grpId="0"/>
      <p:bldP spid="26" grpId="0"/>
      <p:bldP spid="27" grpId="0"/>
      <p:bldP spid="28" grpId="0"/>
      <p:bldP spid="29" grpId="0"/>
      <p:bldP spid="31" grpId="0"/>
      <p:bldP spid="34" grpId="0"/>
      <p:bldP spid="36" grpId="0" animBg="1"/>
      <p:bldP spid="23" grpId="0"/>
      <p:bldP spid="44" grpId="0"/>
      <p:bldP spid="46" grpId="0"/>
      <p:bldP spid="45" grpId="0"/>
      <p:bldP spid="33" grpId="0"/>
      <p:bldP spid="48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 opuszczeniu sali / miejsca egzaminu przez zdających</a:t>
            </a:r>
          </a:p>
        </p:txBody>
      </p:sp>
      <p:sp>
        <p:nvSpPr>
          <p:cNvPr id="35" name="Symbol zastępczy numeru slajdu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25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type="body" sz="half" idx="4294967295"/>
          </p:nvPr>
        </p:nvSpPr>
        <p:spPr>
          <a:xfrm>
            <a:off x="723264" y="1033779"/>
            <a:ext cx="9177473" cy="3566058"/>
          </a:xfrm>
        </p:spPr>
        <p:txBody>
          <a:bodyPr>
            <a:noAutofit/>
          </a:bodyPr>
          <a:lstStyle/>
          <a:p>
            <a:pPr marL="0" lvl="1" indent="0" algn="ctr">
              <a:buClr>
                <a:srgbClr val="002060"/>
              </a:buClr>
              <a:buSzPct val="100000"/>
              <a:buNone/>
            </a:pPr>
            <a:r>
              <a:rPr lang="pl-PL" sz="2400" b="1" dirty="0"/>
              <a:t>CZĘŚĆ PRAKTYCZNA - </a:t>
            </a:r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w i </a:t>
            </a:r>
            <a:r>
              <a:rPr lang="pl-PL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endParaRPr lang="pl-PL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dirty="0"/>
              <a:t>Egzaminator ocenia rezultaty końcowe wykonania zadania praktycznego przez zdających (oceny wpisuje do Zasad oceniania </a:t>
            </a:r>
            <a:br>
              <a:rPr lang="pl-PL" sz="2400" dirty="0"/>
            </a:br>
            <a:r>
              <a:rPr lang="pl-PL" sz="2400" dirty="0"/>
              <a:t>i przenosi je na Karty oceny) </a:t>
            </a:r>
          </a:p>
          <a:p>
            <a:r>
              <a:rPr lang="pl-PL" sz="2400" dirty="0"/>
              <a:t>PZN jest obecny, ale nie ingeruje w pracę egzaminatora</a:t>
            </a:r>
          </a:p>
          <a:p>
            <a:r>
              <a:rPr lang="pl-PL" sz="2400" b="1" dirty="0"/>
              <a:t>PZN, po zakończeniu pracy przez egzaminatora, sprawdza czy zostały wypełnione Karty oceny</a:t>
            </a:r>
          </a:p>
        </p:txBody>
      </p:sp>
      <p:grpSp>
        <p:nvGrpSpPr>
          <p:cNvPr id="15" name="Grupa 14"/>
          <p:cNvGrpSpPr/>
          <p:nvPr/>
        </p:nvGrpSpPr>
        <p:grpSpPr>
          <a:xfrm>
            <a:off x="9255849" y="1549425"/>
            <a:ext cx="2736304" cy="1476164"/>
            <a:chOff x="5580112" y="2528900"/>
            <a:chExt cx="3312368" cy="2196244"/>
          </a:xfrm>
        </p:grpSpPr>
        <p:grpSp>
          <p:nvGrpSpPr>
            <p:cNvPr id="19" name="Grupa 21"/>
            <p:cNvGrpSpPr/>
            <p:nvPr/>
          </p:nvGrpSpPr>
          <p:grpSpPr>
            <a:xfrm>
              <a:off x="5580112" y="2528900"/>
              <a:ext cx="3312368" cy="2196244"/>
              <a:chOff x="6012160" y="3140968"/>
              <a:chExt cx="2304256" cy="1584176"/>
            </a:xfrm>
          </p:grpSpPr>
          <p:pic>
            <p:nvPicPr>
              <p:cNvPr id="28" name="Picture 3" descr="C:\Users\mbednarek\Desktop\Szkolenie PZNC\Rys\puzle 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6177" y="3381711"/>
                <a:ext cx="773816" cy="773816"/>
              </a:xfrm>
              <a:prstGeom prst="rect">
                <a:avLst/>
              </a:prstGeom>
              <a:noFill/>
            </p:spPr>
          </p:pic>
          <p:pic>
            <p:nvPicPr>
              <p:cNvPr id="29" name="Picture 4" descr="C:\Users\mbednarek\Desktop\Szkolenie PZNC\Rys\puzle 5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6804248" y="3261714"/>
                <a:ext cx="671342" cy="671342"/>
              </a:xfrm>
              <a:prstGeom prst="rect">
                <a:avLst/>
              </a:prstGeom>
              <a:noFill/>
            </p:spPr>
          </p:pic>
          <p:pic>
            <p:nvPicPr>
              <p:cNvPr id="30" name="Picture 5" descr="C:\Users\mbednarek\Desktop\Szkolenie PZNC\Rys\puzle6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DFFFE"/>
                  </a:clrFrom>
                  <a:clrTo>
                    <a:srgbClr val="FDFF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20" y="3212976"/>
                <a:ext cx="477888" cy="477888"/>
              </a:xfrm>
              <a:prstGeom prst="rect">
                <a:avLst/>
              </a:prstGeom>
              <a:noFill/>
            </p:spPr>
          </p:pic>
          <p:pic>
            <p:nvPicPr>
              <p:cNvPr id="31" name="Picture 4" descr="C:\Users\mbednarek\Desktop\Szkolenie PZNC\Rys\puzle 5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92280" y="3861048"/>
                <a:ext cx="671342" cy="671342"/>
              </a:xfrm>
              <a:prstGeom prst="rect">
                <a:avLst/>
              </a:prstGeom>
              <a:noFill/>
            </p:spPr>
          </p:pic>
          <p:pic>
            <p:nvPicPr>
              <p:cNvPr id="32" name="Picture 5" descr="C:\Users\mbednarek\Desktop\Szkolenie PZNC\Rys\puzle6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4077072"/>
                <a:ext cx="477888" cy="477888"/>
              </a:xfrm>
              <a:prstGeom prst="rect">
                <a:avLst/>
              </a:prstGeom>
              <a:noFill/>
            </p:spPr>
          </p:pic>
          <p:sp>
            <p:nvSpPr>
              <p:cNvPr id="33" name="Chmurka 32"/>
              <p:cNvSpPr/>
              <p:nvPr/>
            </p:nvSpPr>
            <p:spPr>
              <a:xfrm>
                <a:off x="6012160" y="3140968"/>
                <a:ext cx="2304256" cy="158417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34" name="Picture 6" descr="C:\Users\mbednarek\Desktop\Szkolenie PZNC\Rys\puzle 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4328" y="3573016"/>
                <a:ext cx="740448" cy="501231"/>
              </a:xfrm>
              <a:prstGeom prst="rect">
                <a:avLst/>
              </a:prstGeom>
              <a:noFill/>
            </p:spPr>
          </p:pic>
        </p:grpSp>
        <p:sp>
          <p:nvSpPr>
            <p:cNvPr id="20" name="Równoległobok 19"/>
            <p:cNvSpPr/>
            <p:nvPr/>
          </p:nvSpPr>
          <p:spPr>
            <a:xfrm>
              <a:off x="6624228" y="4293096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Równoległobok 20"/>
            <p:cNvSpPr/>
            <p:nvPr/>
          </p:nvSpPr>
          <p:spPr>
            <a:xfrm>
              <a:off x="7452320" y="4185084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Równoległobok 22"/>
            <p:cNvSpPr/>
            <p:nvPr/>
          </p:nvSpPr>
          <p:spPr>
            <a:xfrm>
              <a:off x="8136396" y="3609020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Równoległobok 23"/>
            <p:cNvSpPr/>
            <p:nvPr/>
          </p:nvSpPr>
          <p:spPr>
            <a:xfrm>
              <a:off x="7884368" y="2996952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Równoległobok 24"/>
            <p:cNvSpPr/>
            <p:nvPr/>
          </p:nvSpPr>
          <p:spPr>
            <a:xfrm>
              <a:off x="7128284" y="2780928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Równoległobok 25"/>
            <p:cNvSpPr/>
            <p:nvPr/>
          </p:nvSpPr>
          <p:spPr>
            <a:xfrm>
              <a:off x="6120172" y="3320988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41" name="Obraz 40" descr="egzaminator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915" y="1010074"/>
            <a:ext cx="796762" cy="796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Obraz 41" descr="przewodniczący 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3574"/>
            <a:ext cx="850408" cy="8504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723264" y="4799206"/>
            <a:ext cx="10436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Asystent techniczny nie rozpoczyna przygotowania stanowisk egzaminacyjnych do czasu zakończenia pracy przez egzaminatora i PZN</a:t>
            </a:r>
          </a:p>
        </p:txBody>
      </p:sp>
    </p:spTree>
    <p:extLst>
      <p:ext uri="{BB962C8B-B14F-4D97-AF65-F5344CB8AC3E}">
        <p14:creationId xmlns:p14="http://schemas.microsoft.com/office/powerpoint/2010/main" val="22931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141999"/>
              </p:ext>
            </p:extLst>
          </p:nvPr>
        </p:nvGraphicFramePr>
        <p:xfrm>
          <a:off x="756806" y="1603716"/>
          <a:ext cx="10903527" cy="4128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7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3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77109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Bezpieczna koperta 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2000" b="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Karty odpowiedzi – </a:t>
                      </a:r>
                      <a:r>
                        <a:rPr lang="pl-PL" sz="2000" b="0" kern="12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każda kwalifikacja w </a:t>
                      </a:r>
                      <a:r>
                        <a:rPr lang="pl-PL" sz="2000" b="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oddzielnej</a:t>
                      </a:r>
                      <a:r>
                        <a:rPr lang="pl-PL" sz="2000" b="0" kern="12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2000" b="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kopercie</a:t>
                      </a:r>
                      <a:r>
                        <a:rPr lang="pl-PL" sz="2000" b="0" kern="12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bezpiecznej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Kopertę w sali zakleja </a:t>
                      </a:r>
                      <a:r>
                        <a:rPr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PZN</a:t>
                      </a:r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w obecności członków ZN </a:t>
                      </a:r>
                    </a:p>
                    <a:p>
                      <a:pPr marL="0" indent="0" algn="l"/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 </a:t>
                      </a:r>
                      <a:r>
                        <a:rPr kumimoji="0" lang="pl-PL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przedstawiciela</a:t>
                      </a:r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pl-PL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zdających</a:t>
                      </a:r>
                      <a:endParaRPr lang="pl-PL" sz="18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37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</a:t>
                      </a: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Niewykorzystane Arkusze egzaminacyjne</a:t>
                      </a: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Zamiast wkładać</a:t>
                      </a:r>
                      <a:b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koperty</a:t>
                      </a: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można banderolować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5861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Wykaz zdających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Protokół przebiegu</a:t>
                      </a: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egzaminu w sali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Ewentualnie inne dokumenty, np.: decyzja o unieważnieniu  wraz </a:t>
                      </a:r>
                      <a:b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 Arkuszem egzaminacyjnym </a:t>
                      </a:r>
                      <a:b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Kartą </a:t>
                      </a:r>
                      <a:r>
                        <a:rPr lang="pl-PL" sz="1800" b="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odpowiedzi 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Font typeface="Wingdings" panose="05000000000000000000" pitchFamily="2" charset="2"/>
                        <a:buChar char="§"/>
                      </a:pPr>
                      <a:endParaRPr kumimoji="0" lang="pl-PL" sz="1800" b="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366352" y="424290"/>
            <a:ext cx="10996281" cy="784398"/>
          </a:xfrm>
        </p:spPr>
        <p:txBody>
          <a:bodyPr>
            <a:normAutofit fontScale="90000"/>
          </a:bodyPr>
          <a:lstStyle/>
          <a:p>
            <a:r>
              <a:rPr lang="pl-PL" dirty="0"/>
              <a:t>Pakowanie materiałów egzaminacyjnych w sali /miejscu</a:t>
            </a:r>
            <a:br>
              <a:rPr lang="pl-PL" dirty="0"/>
            </a:br>
            <a:r>
              <a:rPr lang="pl-PL" dirty="0">
                <a:solidFill>
                  <a:srgbClr val="C00000"/>
                </a:solidFill>
              </a:rPr>
              <a:t>część pisemna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  <p:sp>
        <p:nvSpPr>
          <p:cNvPr id="12" name="Symbol zastępczy zawartości 4"/>
          <p:cNvSpPr txBox="1">
            <a:spLocks/>
          </p:cNvSpPr>
          <p:nvPr/>
        </p:nvSpPr>
        <p:spPr>
          <a:xfrm>
            <a:off x="1776414" y="3522663"/>
            <a:ext cx="8137525" cy="1223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1938" indent="-261938">
              <a:buClr>
                <a:schemeClr val="tx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pl-PL" sz="2400" dirty="0">
              <a:latin typeface="+mj-lt"/>
            </a:endParaRPr>
          </a:p>
        </p:txBody>
      </p:sp>
      <p:grpSp>
        <p:nvGrpSpPr>
          <p:cNvPr id="40991" name="Grupa 5"/>
          <p:cNvGrpSpPr>
            <a:grpSpLocks/>
          </p:cNvGrpSpPr>
          <p:nvPr/>
        </p:nvGrpSpPr>
        <p:grpSpPr bwMode="auto">
          <a:xfrm>
            <a:off x="976209" y="1902026"/>
            <a:ext cx="2001304" cy="992790"/>
            <a:chOff x="-2484276" y="621178"/>
            <a:chExt cx="4968552" cy="2895096"/>
          </a:xfrm>
        </p:grpSpPr>
        <p:pic>
          <p:nvPicPr>
            <p:cNvPr id="41018" name="Picture 2" descr="C:\Users\mbednarek\Desktop\Szkolenie PZNC\Rys\koperta bez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84276" y="621178"/>
              <a:ext cx="4968552" cy="289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19" name="Grupa 20"/>
            <p:cNvGrpSpPr>
              <a:grpSpLocks/>
            </p:cNvGrpSpPr>
            <p:nvPr/>
          </p:nvGrpSpPr>
          <p:grpSpPr bwMode="auto">
            <a:xfrm>
              <a:off x="-1331100" y="1088563"/>
              <a:ext cx="3561503" cy="1944216"/>
              <a:chOff x="4499992" y="1412776"/>
              <a:chExt cx="4341252" cy="1743878"/>
            </a:xfrm>
          </p:grpSpPr>
          <p:sp>
            <p:nvSpPr>
              <p:cNvPr id="20" name="Prostokąt 19"/>
              <p:cNvSpPr/>
              <p:nvPr/>
            </p:nvSpPr>
            <p:spPr>
              <a:xfrm>
                <a:off x="4501465" y="1412167"/>
                <a:ext cx="4102267" cy="16812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19" name="Prostokąt 18"/>
              <p:cNvSpPr/>
              <p:nvPr/>
            </p:nvSpPr>
            <p:spPr>
              <a:xfrm>
                <a:off x="6014450" y="2205152"/>
                <a:ext cx="2448128" cy="5751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pic>
            <p:nvPicPr>
              <p:cNvPr id="41022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1412776"/>
                <a:ext cx="4341252" cy="174387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7" name="Prostokąt 26"/>
          <p:cNvSpPr/>
          <p:nvPr/>
        </p:nvSpPr>
        <p:spPr>
          <a:xfrm rot="19695217">
            <a:off x="1405208" y="2171382"/>
            <a:ext cx="1271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zakleić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1228995" y="3193126"/>
            <a:ext cx="1272497" cy="792410"/>
            <a:chOff x="4912658" y="2105694"/>
            <a:chExt cx="1385888" cy="966788"/>
          </a:xfrm>
        </p:grpSpPr>
        <p:pic>
          <p:nvPicPr>
            <p:cNvPr id="34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4912658" y="2105694"/>
              <a:ext cx="1385888" cy="96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Obraz 39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33019" y="2326161"/>
              <a:ext cx="695995" cy="476641"/>
            </a:xfrm>
            <a:prstGeom prst="rect">
              <a:avLst/>
            </a:prstGeom>
          </p:spPr>
        </p:pic>
      </p:grpSp>
      <p:grpSp>
        <p:nvGrpSpPr>
          <p:cNvPr id="40962" name="Grupa 22"/>
          <p:cNvGrpSpPr>
            <a:grpSpLocks/>
          </p:cNvGrpSpPr>
          <p:nvPr/>
        </p:nvGrpSpPr>
        <p:grpSpPr bwMode="auto">
          <a:xfrm>
            <a:off x="1170458" y="4477983"/>
            <a:ext cx="1775373" cy="909515"/>
            <a:chOff x="7015463" y="2630751"/>
            <a:chExt cx="1386468" cy="967304"/>
          </a:xfrm>
        </p:grpSpPr>
        <p:pic>
          <p:nvPicPr>
            <p:cNvPr id="41023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7015463" y="2630751"/>
              <a:ext cx="1386468" cy="96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pole tekstowe 46"/>
            <p:cNvSpPr txBox="1"/>
            <p:nvPr/>
          </p:nvSpPr>
          <p:spPr>
            <a:xfrm>
              <a:off x="7090592" y="2867388"/>
              <a:ext cx="1056357" cy="402438"/>
            </a:xfrm>
            <a:prstGeom prst="rect">
              <a:avLst/>
            </a:prstGeom>
            <a:solidFill>
              <a:schemeClr val="bg1"/>
            </a:solidFill>
          </p:spPr>
          <p:txBody>
            <a:bodyPr lIns="0" rIns="0">
              <a:spAutoFit/>
            </a:bodyPr>
            <a:lstStyle/>
            <a:p>
              <a:pPr algn="ctr">
                <a:defRPr/>
              </a:pPr>
              <a:r>
                <a:rPr lang="pl-PL" sz="1200">
                  <a:latin typeface="+mj-lt"/>
                </a:rPr>
                <a:t>kod OE </a:t>
              </a:r>
              <a:endParaRPr lang="pl-PL" sz="1200" dirty="0">
                <a:latin typeface="+mj-lt"/>
              </a:endParaRPr>
            </a:p>
            <a:p>
              <a:pPr algn="ctr">
                <a:defRPr/>
              </a:pPr>
              <a:r>
                <a:rPr lang="pl-PL" sz="1200" dirty="0">
                  <a:latin typeface="+mj-lt"/>
                </a:rPr>
                <a:t>dokumentacja</a:t>
              </a:r>
            </a:p>
          </p:txBody>
        </p:sp>
      </p:grpSp>
      <p:sp>
        <p:nvSpPr>
          <p:cNvPr id="4" name="Prostokąt 3"/>
          <p:cNvSpPr/>
          <p:nvPr/>
        </p:nvSpPr>
        <p:spPr>
          <a:xfrm rot="19686711">
            <a:off x="1326903" y="4655801"/>
            <a:ext cx="17123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Nie zaklejać</a:t>
            </a:r>
          </a:p>
        </p:txBody>
      </p:sp>
    </p:spTree>
    <p:extLst>
      <p:ext uri="{BB962C8B-B14F-4D97-AF65-F5344CB8AC3E}">
        <p14:creationId xmlns:p14="http://schemas.microsoft.com/office/powerpoint/2010/main" val="4021489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987861"/>
              </p:ext>
            </p:extLst>
          </p:nvPr>
        </p:nvGraphicFramePr>
        <p:xfrm>
          <a:off x="756806" y="1603716"/>
          <a:ext cx="10903527" cy="4128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7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3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77109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Bezpieczna koperta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Pogrupowane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b="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wypełnione Karty oceny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Zasady oceniania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Arkusze egzaminacyjne</a:t>
                      </a:r>
                      <a:br>
                        <a:rPr kumimoji="0" lang="pl-PL" sz="18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kumimoji="0" lang="pl-PL" sz="1800" b="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 ewentualnymi dokumentami 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Kopertę w sali / miejscu egzaminu zakleja </a:t>
                      </a:r>
                      <a:r>
                        <a:rPr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PZN</a:t>
                      </a:r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b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 obecności członków ZN 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37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</a:t>
                      </a: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Niewykorzystane Arkusze egzaminacyjne</a:t>
                      </a:r>
                    </a:p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Niewykorzystane Zasady oceniania</a:t>
                      </a: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Zamiast wkładać</a:t>
                      </a:r>
                      <a:b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koperty</a:t>
                      </a: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można banderolować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5861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 lub skoroszyt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Wykaz zdających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Protokół przebiegu</a:t>
                      </a: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egzaminu w Sali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Ewentualnie inne dokumenty, np.: decyzja o unieważnieniu  wraz </a:t>
                      </a:r>
                      <a:b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 Arkuszem egzaminacyjnym </a:t>
                      </a:r>
                      <a:b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Kartą oceny zdającego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Font typeface="Wingdings" panose="05000000000000000000" pitchFamily="2" charset="2"/>
                        <a:buChar char="§"/>
                      </a:pPr>
                      <a:endParaRPr kumimoji="0" lang="pl-PL" sz="1800" b="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366352" y="424290"/>
            <a:ext cx="10996281" cy="784398"/>
          </a:xfrm>
        </p:spPr>
        <p:txBody>
          <a:bodyPr>
            <a:normAutofit fontScale="90000"/>
          </a:bodyPr>
          <a:lstStyle/>
          <a:p>
            <a:r>
              <a:rPr lang="pl-PL" dirty="0"/>
              <a:t>Pakowanie materiałów egzaminacyjnych w sali /miejscu</a:t>
            </a:r>
            <a:br>
              <a:rPr lang="pl-PL" dirty="0"/>
            </a:br>
            <a:r>
              <a:rPr lang="pl-PL" dirty="0"/>
              <a:t>– część praktyczna </a:t>
            </a:r>
            <a:r>
              <a:rPr lang="pl-PL" dirty="0">
                <a:solidFill>
                  <a:srgbClr val="C00000"/>
                </a:solidFill>
              </a:rPr>
              <a:t>model w i </a:t>
            </a:r>
            <a:r>
              <a:rPr lang="pl-PL" dirty="0" err="1">
                <a:solidFill>
                  <a:srgbClr val="C00000"/>
                </a:solidFill>
              </a:rPr>
              <a:t>wk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  <p:sp>
        <p:nvSpPr>
          <p:cNvPr id="12" name="Symbol zastępczy zawartości 4"/>
          <p:cNvSpPr txBox="1">
            <a:spLocks/>
          </p:cNvSpPr>
          <p:nvPr/>
        </p:nvSpPr>
        <p:spPr>
          <a:xfrm>
            <a:off x="1776414" y="3522663"/>
            <a:ext cx="8137525" cy="1223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1938" indent="-261938">
              <a:buClr>
                <a:schemeClr val="tx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pl-PL" sz="2400" dirty="0">
              <a:latin typeface="+mj-lt"/>
            </a:endParaRPr>
          </a:p>
        </p:txBody>
      </p:sp>
      <p:grpSp>
        <p:nvGrpSpPr>
          <p:cNvPr id="40991" name="Grupa 5"/>
          <p:cNvGrpSpPr>
            <a:grpSpLocks/>
          </p:cNvGrpSpPr>
          <p:nvPr/>
        </p:nvGrpSpPr>
        <p:grpSpPr bwMode="auto">
          <a:xfrm>
            <a:off x="976209" y="1902026"/>
            <a:ext cx="2001304" cy="992790"/>
            <a:chOff x="-2484276" y="621178"/>
            <a:chExt cx="4968552" cy="2895096"/>
          </a:xfrm>
        </p:grpSpPr>
        <p:pic>
          <p:nvPicPr>
            <p:cNvPr id="41018" name="Picture 2" descr="C:\Users\mbednarek\Desktop\Szkolenie PZNC\Rys\koperta bez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84276" y="621178"/>
              <a:ext cx="4968552" cy="289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19" name="Grupa 20"/>
            <p:cNvGrpSpPr>
              <a:grpSpLocks/>
            </p:cNvGrpSpPr>
            <p:nvPr/>
          </p:nvGrpSpPr>
          <p:grpSpPr bwMode="auto">
            <a:xfrm>
              <a:off x="-1331100" y="1088563"/>
              <a:ext cx="3561503" cy="1944216"/>
              <a:chOff x="4499992" y="1412776"/>
              <a:chExt cx="4341252" cy="1743878"/>
            </a:xfrm>
          </p:grpSpPr>
          <p:sp>
            <p:nvSpPr>
              <p:cNvPr id="20" name="Prostokąt 19"/>
              <p:cNvSpPr/>
              <p:nvPr/>
            </p:nvSpPr>
            <p:spPr>
              <a:xfrm>
                <a:off x="4501465" y="1412167"/>
                <a:ext cx="4102267" cy="16812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19" name="Prostokąt 18"/>
              <p:cNvSpPr/>
              <p:nvPr/>
            </p:nvSpPr>
            <p:spPr>
              <a:xfrm>
                <a:off x="6014450" y="2205152"/>
                <a:ext cx="2448128" cy="5751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pic>
            <p:nvPicPr>
              <p:cNvPr id="41022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1412776"/>
                <a:ext cx="4341252" cy="174387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7" name="Prostokąt 26"/>
          <p:cNvSpPr/>
          <p:nvPr/>
        </p:nvSpPr>
        <p:spPr>
          <a:xfrm rot="19695217">
            <a:off x="1405208" y="2171382"/>
            <a:ext cx="1271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zakleić</a:t>
            </a:r>
          </a:p>
        </p:txBody>
      </p:sp>
      <p:grpSp>
        <p:nvGrpSpPr>
          <p:cNvPr id="41007" name="Grupa 31"/>
          <p:cNvGrpSpPr>
            <a:grpSpLocks/>
          </p:cNvGrpSpPr>
          <p:nvPr/>
        </p:nvGrpSpPr>
        <p:grpSpPr bwMode="auto">
          <a:xfrm>
            <a:off x="907058" y="4379336"/>
            <a:ext cx="1192545" cy="1243868"/>
            <a:chOff x="4556458" y="2220511"/>
            <a:chExt cx="1885108" cy="2231567"/>
          </a:xfrm>
        </p:grpSpPr>
        <p:grpSp>
          <p:nvGrpSpPr>
            <p:cNvPr id="41012" name="Group 70"/>
            <p:cNvGrpSpPr>
              <a:grpSpLocks/>
            </p:cNvGrpSpPr>
            <p:nvPr/>
          </p:nvGrpSpPr>
          <p:grpSpPr bwMode="auto">
            <a:xfrm>
              <a:off x="5167647" y="3409554"/>
              <a:ext cx="828675" cy="677863"/>
              <a:chOff x="3696" y="3362"/>
              <a:chExt cx="522" cy="427"/>
            </a:xfrm>
          </p:grpSpPr>
          <p:sp>
            <p:nvSpPr>
              <p:cNvPr id="37" name="AutoShape 20"/>
              <p:cNvSpPr>
                <a:spLocks noChangeArrowheads="1"/>
              </p:cNvSpPr>
              <p:nvPr/>
            </p:nvSpPr>
            <p:spPr bwMode="auto">
              <a:xfrm rot="2627017">
                <a:off x="3696" y="3521"/>
                <a:ext cx="336" cy="144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D00000"/>
              </a:solidFill>
              <a:ln w="9525">
                <a:solidFill>
                  <a:srgbClr val="D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auto">
              <a:xfrm>
                <a:off x="3901" y="3362"/>
                <a:ext cx="317" cy="427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l-PL" sz="2400">
                    <a:solidFill>
                      <a:srgbClr val="D00000"/>
                    </a:solidFill>
                    <a:latin typeface="+mj-lt"/>
                  </a:rPr>
                  <a:t>4</a:t>
                </a:r>
              </a:p>
            </p:txBody>
          </p:sp>
        </p:grpSp>
        <p:pic>
          <p:nvPicPr>
            <p:cNvPr id="41013" name="Picture 66" descr="skoroszy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458" y="2220511"/>
              <a:ext cx="1885108" cy="223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67"/>
            <p:cNvSpPr txBox="1">
              <a:spLocks noChangeArrowheads="1"/>
            </p:cNvSpPr>
            <p:nvPr/>
          </p:nvSpPr>
          <p:spPr bwMode="auto">
            <a:xfrm>
              <a:off x="4826228" y="2293515"/>
              <a:ext cx="1455112" cy="21534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Wykaz</a:t>
              </a:r>
            </a:p>
            <a:p>
              <a:pPr>
                <a:buClr>
                  <a:srgbClr val="0000FA"/>
                </a:buClr>
                <a:defRPr/>
              </a:pPr>
              <a:r>
                <a:rPr lang="pl-PL" sz="1200" dirty="0">
                  <a:latin typeface="+mj-lt"/>
                </a:rPr>
                <a:t>zdających </a:t>
              </a:r>
            </a:p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Protokół przebiegu egzaminu</a:t>
              </a:r>
            </a:p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In </a:t>
              </a:r>
              <a:r>
                <a:rPr lang="pl-PL" sz="1200" dirty="0" err="1">
                  <a:latin typeface="+mj-lt"/>
                </a:rPr>
                <a:t>umenty</a:t>
              </a:r>
              <a:endParaRPr lang="pl-PL" sz="1000" dirty="0">
                <a:latin typeface="+mj-lt"/>
              </a:endParaRPr>
            </a:p>
          </p:txBody>
        </p:sp>
        <p:sp>
          <p:nvSpPr>
            <p:cNvPr id="36" name="Rectangle 68"/>
            <p:cNvSpPr>
              <a:spLocks noChangeArrowheads="1"/>
            </p:cNvSpPr>
            <p:nvPr/>
          </p:nvSpPr>
          <p:spPr bwMode="auto">
            <a:xfrm>
              <a:off x="4738756" y="2292352"/>
              <a:ext cx="1630055" cy="1990990"/>
            </a:xfrm>
            <a:prstGeom prst="rect">
              <a:avLst/>
            </a:prstGeom>
            <a:solidFill>
              <a:srgbClr val="FFFFFF">
                <a:alpha val="58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 sz="1000" dirty="0">
                <a:latin typeface="+mj-lt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1304901" y="3170081"/>
            <a:ext cx="1272497" cy="792410"/>
            <a:chOff x="4912658" y="2105694"/>
            <a:chExt cx="1385888" cy="966788"/>
          </a:xfrm>
        </p:grpSpPr>
        <p:pic>
          <p:nvPicPr>
            <p:cNvPr id="34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4912658" y="2105694"/>
              <a:ext cx="1385888" cy="96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Obraz 39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33019" y="2326161"/>
              <a:ext cx="695995" cy="476641"/>
            </a:xfrm>
            <a:prstGeom prst="rect">
              <a:avLst/>
            </a:prstGeom>
          </p:spPr>
        </p:pic>
      </p:grpSp>
      <p:grpSp>
        <p:nvGrpSpPr>
          <p:cNvPr id="40962" name="Grupa 22"/>
          <p:cNvGrpSpPr>
            <a:grpSpLocks/>
          </p:cNvGrpSpPr>
          <p:nvPr/>
        </p:nvGrpSpPr>
        <p:grpSpPr bwMode="auto">
          <a:xfrm>
            <a:off x="1440702" y="4805229"/>
            <a:ext cx="1775373" cy="909515"/>
            <a:chOff x="7015463" y="2630751"/>
            <a:chExt cx="1386468" cy="967304"/>
          </a:xfrm>
        </p:grpSpPr>
        <p:pic>
          <p:nvPicPr>
            <p:cNvPr id="41023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7015463" y="2630751"/>
              <a:ext cx="1386468" cy="96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pole tekstowe 46"/>
            <p:cNvSpPr txBox="1"/>
            <p:nvPr/>
          </p:nvSpPr>
          <p:spPr>
            <a:xfrm>
              <a:off x="7090592" y="2867388"/>
              <a:ext cx="1056357" cy="402438"/>
            </a:xfrm>
            <a:prstGeom prst="rect">
              <a:avLst/>
            </a:prstGeom>
            <a:solidFill>
              <a:schemeClr val="bg1"/>
            </a:solidFill>
          </p:spPr>
          <p:txBody>
            <a:bodyPr lIns="0" rIns="0">
              <a:spAutoFit/>
            </a:bodyPr>
            <a:lstStyle/>
            <a:p>
              <a:pPr algn="ctr">
                <a:defRPr/>
              </a:pPr>
              <a:r>
                <a:rPr lang="pl-PL" sz="1200">
                  <a:latin typeface="+mj-lt"/>
                </a:rPr>
                <a:t>kod OE </a:t>
              </a:r>
              <a:endParaRPr lang="pl-PL" sz="1200" dirty="0">
                <a:latin typeface="+mj-lt"/>
              </a:endParaRPr>
            </a:p>
            <a:p>
              <a:pPr algn="ctr">
                <a:defRPr/>
              </a:pPr>
              <a:r>
                <a:rPr lang="pl-PL" sz="1200" dirty="0">
                  <a:latin typeface="+mj-lt"/>
                </a:rPr>
                <a:t>dokumentacja</a:t>
              </a:r>
            </a:p>
          </p:txBody>
        </p:sp>
      </p:grpSp>
      <p:sp>
        <p:nvSpPr>
          <p:cNvPr id="4" name="Prostokąt 3"/>
          <p:cNvSpPr/>
          <p:nvPr/>
        </p:nvSpPr>
        <p:spPr>
          <a:xfrm rot="19686711">
            <a:off x="1597147" y="4983047"/>
            <a:ext cx="17123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Nie zaklejać</a:t>
            </a:r>
          </a:p>
        </p:txBody>
      </p:sp>
    </p:spTree>
    <p:extLst>
      <p:ext uri="{BB962C8B-B14F-4D97-AF65-F5344CB8AC3E}">
        <p14:creationId xmlns:p14="http://schemas.microsoft.com/office/powerpoint/2010/main" val="2256853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651949"/>
              </p:ext>
            </p:extLst>
          </p:nvPr>
        </p:nvGraphicFramePr>
        <p:xfrm>
          <a:off x="756806" y="1603716"/>
          <a:ext cx="10903527" cy="4128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7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3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77109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Bezpieczna koperta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2000" b="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Arkusze egzaminacyjne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2000" b="0" kern="12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 włożonymi do środka </a:t>
                      </a:r>
                      <a:br>
                        <a:rPr lang="pl-PL" sz="2000" b="0" kern="12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pl-PL" sz="2000" b="0" kern="12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Kartami oceny i  </a:t>
                      </a:r>
                      <a:r>
                        <a:rPr lang="pl-PL" sz="2000" b="1" kern="12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wszystkimi rezultatami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Kopertę w sali zakleja </a:t>
                      </a:r>
                      <a:r>
                        <a:rPr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PZN</a:t>
                      </a:r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w obecności członków ZN </a:t>
                      </a:r>
                    </a:p>
                    <a:p>
                      <a:pPr marL="0" indent="0" algn="l"/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 </a:t>
                      </a:r>
                      <a:r>
                        <a:rPr kumimoji="0" lang="pl-PL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przedstawiciela</a:t>
                      </a:r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pl-PL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zdających</a:t>
                      </a:r>
                      <a:endParaRPr lang="pl-PL" sz="18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37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</a:t>
                      </a: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Niewykorzystane Arkusze egzaminacyjne</a:t>
                      </a: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Zamiast wkładać</a:t>
                      </a:r>
                      <a:b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koperty</a:t>
                      </a: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można banderolować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5861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 lub skoroszyt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Wykaz zdających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Protokół przebiegu</a:t>
                      </a: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egzaminu w sali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Ewentualnie inne dokumenty, np.: decyzja o unieważnieniu  wraz </a:t>
                      </a:r>
                      <a:b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 Arkuszem egzaminacyjnym </a:t>
                      </a:r>
                      <a:b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Kartą oceny zdającego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Font typeface="Wingdings" panose="05000000000000000000" pitchFamily="2" charset="2"/>
                        <a:buChar char="§"/>
                      </a:pPr>
                      <a:endParaRPr kumimoji="0" lang="pl-PL" sz="1800" b="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366352" y="424290"/>
            <a:ext cx="10996281" cy="784398"/>
          </a:xfrm>
        </p:spPr>
        <p:txBody>
          <a:bodyPr>
            <a:normAutofit fontScale="90000"/>
          </a:bodyPr>
          <a:lstStyle/>
          <a:p>
            <a:r>
              <a:rPr lang="pl-PL" dirty="0"/>
              <a:t>Pakowanie materiałów egzaminacyjnych w sali /miejscu</a:t>
            </a:r>
            <a:br>
              <a:rPr lang="pl-PL" dirty="0"/>
            </a:br>
            <a:r>
              <a:rPr lang="pl-PL" dirty="0"/>
              <a:t>– część praktyczna </a:t>
            </a:r>
            <a:r>
              <a:rPr lang="pl-PL" dirty="0">
                <a:solidFill>
                  <a:srgbClr val="C00000"/>
                </a:solidFill>
              </a:rPr>
              <a:t>model D i </a:t>
            </a:r>
            <a:r>
              <a:rPr lang="pl-PL" dirty="0" err="1">
                <a:solidFill>
                  <a:srgbClr val="C00000"/>
                </a:solidFill>
              </a:rPr>
              <a:t>Dk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28</a:t>
            </a:fld>
            <a:endParaRPr lang="pl-PL"/>
          </a:p>
        </p:txBody>
      </p:sp>
      <p:sp>
        <p:nvSpPr>
          <p:cNvPr id="12" name="Symbol zastępczy zawartości 4"/>
          <p:cNvSpPr txBox="1">
            <a:spLocks/>
          </p:cNvSpPr>
          <p:nvPr/>
        </p:nvSpPr>
        <p:spPr>
          <a:xfrm>
            <a:off x="1776414" y="3522663"/>
            <a:ext cx="8137525" cy="1223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1938" indent="-261938">
              <a:buClr>
                <a:schemeClr val="tx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pl-PL" sz="2400" dirty="0">
              <a:latin typeface="+mj-lt"/>
            </a:endParaRPr>
          </a:p>
        </p:txBody>
      </p:sp>
      <p:grpSp>
        <p:nvGrpSpPr>
          <p:cNvPr id="40991" name="Grupa 5"/>
          <p:cNvGrpSpPr>
            <a:grpSpLocks/>
          </p:cNvGrpSpPr>
          <p:nvPr/>
        </p:nvGrpSpPr>
        <p:grpSpPr bwMode="auto">
          <a:xfrm>
            <a:off x="976209" y="1902026"/>
            <a:ext cx="2001304" cy="992790"/>
            <a:chOff x="-2484276" y="621178"/>
            <a:chExt cx="4968552" cy="2895096"/>
          </a:xfrm>
        </p:grpSpPr>
        <p:pic>
          <p:nvPicPr>
            <p:cNvPr id="41018" name="Picture 2" descr="C:\Users\mbednarek\Desktop\Szkolenie PZNC\Rys\koperta bez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84276" y="621178"/>
              <a:ext cx="4968552" cy="289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19" name="Grupa 20"/>
            <p:cNvGrpSpPr>
              <a:grpSpLocks/>
            </p:cNvGrpSpPr>
            <p:nvPr/>
          </p:nvGrpSpPr>
          <p:grpSpPr bwMode="auto">
            <a:xfrm>
              <a:off x="-1331100" y="1088563"/>
              <a:ext cx="3561503" cy="1944216"/>
              <a:chOff x="4499992" y="1412776"/>
              <a:chExt cx="4341252" cy="1743878"/>
            </a:xfrm>
          </p:grpSpPr>
          <p:sp>
            <p:nvSpPr>
              <p:cNvPr id="20" name="Prostokąt 19"/>
              <p:cNvSpPr/>
              <p:nvPr/>
            </p:nvSpPr>
            <p:spPr>
              <a:xfrm>
                <a:off x="4501465" y="1412167"/>
                <a:ext cx="4102267" cy="16812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19" name="Prostokąt 18"/>
              <p:cNvSpPr/>
              <p:nvPr/>
            </p:nvSpPr>
            <p:spPr>
              <a:xfrm>
                <a:off x="6014450" y="2205152"/>
                <a:ext cx="2448128" cy="5751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pic>
            <p:nvPicPr>
              <p:cNvPr id="41022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1412776"/>
                <a:ext cx="4341252" cy="174387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7" name="Prostokąt 26"/>
          <p:cNvSpPr/>
          <p:nvPr/>
        </p:nvSpPr>
        <p:spPr>
          <a:xfrm rot="19695217">
            <a:off x="1405208" y="2171382"/>
            <a:ext cx="1271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zakleić</a:t>
            </a:r>
          </a:p>
        </p:txBody>
      </p:sp>
      <p:grpSp>
        <p:nvGrpSpPr>
          <p:cNvPr id="41007" name="Grupa 31"/>
          <p:cNvGrpSpPr>
            <a:grpSpLocks/>
          </p:cNvGrpSpPr>
          <p:nvPr/>
        </p:nvGrpSpPr>
        <p:grpSpPr bwMode="auto">
          <a:xfrm>
            <a:off x="956411" y="4380565"/>
            <a:ext cx="1192545" cy="1243868"/>
            <a:chOff x="4556458" y="2220511"/>
            <a:chExt cx="1885108" cy="2231567"/>
          </a:xfrm>
        </p:grpSpPr>
        <p:grpSp>
          <p:nvGrpSpPr>
            <p:cNvPr id="41012" name="Group 70"/>
            <p:cNvGrpSpPr>
              <a:grpSpLocks/>
            </p:cNvGrpSpPr>
            <p:nvPr/>
          </p:nvGrpSpPr>
          <p:grpSpPr bwMode="auto">
            <a:xfrm>
              <a:off x="5167647" y="3409554"/>
              <a:ext cx="828675" cy="677863"/>
              <a:chOff x="3696" y="3362"/>
              <a:chExt cx="522" cy="427"/>
            </a:xfrm>
          </p:grpSpPr>
          <p:sp>
            <p:nvSpPr>
              <p:cNvPr id="37" name="AutoShape 20"/>
              <p:cNvSpPr>
                <a:spLocks noChangeArrowheads="1"/>
              </p:cNvSpPr>
              <p:nvPr/>
            </p:nvSpPr>
            <p:spPr bwMode="auto">
              <a:xfrm rot="2627017">
                <a:off x="3696" y="3521"/>
                <a:ext cx="336" cy="144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D00000"/>
              </a:solidFill>
              <a:ln w="9525">
                <a:solidFill>
                  <a:srgbClr val="D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auto">
              <a:xfrm>
                <a:off x="3901" y="3362"/>
                <a:ext cx="317" cy="427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l-PL" sz="2400">
                    <a:solidFill>
                      <a:srgbClr val="D00000"/>
                    </a:solidFill>
                    <a:latin typeface="+mj-lt"/>
                  </a:rPr>
                  <a:t>4</a:t>
                </a:r>
              </a:p>
            </p:txBody>
          </p:sp>
        </p:grpSp>
        <p:pic>
          <p:nvPicPr>
            <p:cNvPr id="41013" name="Picture 66" descr="skoroszy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458" y="2220511"/>
              <a:ext cx="1885108" cy="223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67"/>
            <p:cNvSpPr txBox="1">
              <a:spLocks noChangeArrowheads="1"/>
            </p:cNvSpPr>
            <p:nvPr/>
          </p:nvSpPr>
          <p:spPr bwMode="auto">
            <a:xfrm>
              <a:off x="4826228" y="2293515"/>
              <a:ext cx="1455112" cy="21534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Wykaz</a:t>
              </a:r>
            </a:p>
            <a:p>
              <a:pPr>
                <a:buClr>
                  <a:srgbClr val="0000FA"/>
                </a:buClr>
                <a:defRPr/>
              </a:pPr>
              <a:r>
                <a:rPr lang="pl-PL" sz="1200" dirty="0">
                  <a:latin typeface="+mj-lt"/>
                </a:rPr>
                <a:t>zdających </a:t>
              </a:r>
            </a:p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Protokół przebiegu egzaminu</a:t>
              </a:r>
            </a:p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In </a:t>
              </a:r>
              <a:r>
                <a:rPr lang="pl-PL" sz="1200" dirty="0" err="1">
                  <a:latin typeface="+mj-lt"/>
                </a:rPr>
                <a:t>umenty</a:t>
              </a:r>
              <a:endParaRPr lang="pl-PL" sz="1000" dirty="0">
                <a:latin typeface="+mj-lt"/>
              </a:endParaRPr>
            </a:p>
          </p:txBody>
        </p:sp>
        <p:sp>
          <p:nvSpPr>
            <p:cNvPr id="36" name="Rectangle 68"/>
            <p:cNvSpPr>
              <a:spLocks noChangeArrowheads="1"/>
            </p:cNvSpPr>
            <p:nvPr/>
          </p:nvSpPr>
          <p:spPr bwMode="auto">
            <a:xfrm>
              <a:off x="4738756" y="2292352"/>
              <a:ext cx="1630055" cy="1990990"/>
            </a:xfrm>
            <a:prstGeom prst="rect">
              <a:avLst/>
            </a:prstGeom>
            <a:solidFill>
              <a:srgbClr val="FFFFFF">
                <a:alpha val="58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 sz="1000" dirty="0">
                <a:latin typeface="+mj-lt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1228995" y="3193126"/>
            <a:ext cx="1272497" cy="792410"/>
            <a:chOff x="4912658" y="2105694"/>
            <a:chExt cx="1385888" cy="966788"/>
          </a:xfrm>
        </p:grpSpPr>
        <p:pic>
          <p:nvPicPr>
            <p:cNvPr id="34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4912658" y="2105694"/>
              <a:ext cx="1385888" cy="96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Obraz 39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33019" y="2326161"/>
              <a:ext cx="695995" cy="476641"/>
            </a:xfrm>
            <a:prstGeom prst="rect">
              <a:avLst/>
            </a:prstGeom>
          </p:spPr>
        </p:pic>
      </p:grpSp>
      <p:grpSp>
        <p:nvGrpSpPr>
          <p:cNvPr id="40962" name="Grupa 22"/>
          <p:cNvGrpSpPr>
            <a:grpSpLocks/>
          </p:cNvGrpSpPr>
          <p:nvPr/>
        </p:nvGrpSpPr>
        <p:grpSpPr bwMode="auto">
          <a:xfrm>
            <a:off x="1490055" y="4806458"/>
            <a:ext cx="1775373" cy="909515"/>
            <a:chOff x="7015463" y="2630751"/>
            <a:chExt cx="1386468" cy="967304"/>
          </a:xfrm>
        </p:grpSpPr>
        <p:pic>
          <p:nvPicPr>
            <p:cNvPr id="41023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7015463" y="2630751"/>
              <a:ext cx="1386468" cy="96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pole tekstowe 46"/>
            <p:cNvSpPr txBox="1"/>
            <p:nvPr/>
          </p:nvSpPr>
          <p:spPr>
            <a:xfrm>
              <a:off x="7090592" y="2867388"/>
              <a:ext cx="1056357" cy="402438"/>
            </a:xfrm>
            <a:prstGeom prst="rect">
              <a:avLst/>
            </a:prstGeom>
            <a:solidFill>
              <a:schemeClr val="bg1"/>
            </a:solidFill>
          </p:spPr>
          <p:txBody>
            <a:bodyPr lIns="0" rIns="0">
              <a:spAutoFit/>
            </a:bodyPr>
            <a:lstStyle/>
            <a:p>
              <a:pPr algn="ctr">
                <a:defRPr/>
              </a:pPr>
              <a:r>
                <a:rPr lang="pl-PL" sz="1200">
                  <a:latin typeface="+mj-lt"/>
                </a:rPr>
                <a:t>kod OE </a:t>
              </a:r>
              <a:endParaRPr lang="pl-PL" sz="1200" dirty="0">
                <a:latin typeface="+mj-lt"/>
              </a:endParaRPr>
            </a:p>
            <a:p>
              <a:pPr algn="ctr">
                <a:defRPr/>
              </a:pPr>
              <a:r>
                <a:rPr lang="pl-PL" sz="1200" dirty="0">
                  <a:latin typeface="+mj-lt"/>
                </a:rPr>
                <a:t>dokumentacja</a:t>
              </a:r>
            </a:p>
          </p:txBody>
        </p:sp>
      </p:grpSp>
      <p:sp>
        <p:nvSpPr>
          <p:cNvPr id="4" name="Prostokąt 3"/>
          <p:cNvSpPr/>
          <p:nvPr/>
        </p:nvSpPr>
        <p:spPr>
          <a:xfrm rot="19686711">
            <a:off x="1646500" y="4984276"/>
            <a:ext cx="17123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Nie zaklejać</a:t>
            </a:r>
          </a:p>
        </p:txBody>
      </p:sp>
    </p:spTree>
    <p:extLst>
      <p:ext uri="{BB962C8B-B14F-4D97-AF65-F5344CB8AC3E}">
        <p14:creationId xmlns:p14="http://schemas.microsoft.com/office/powerpoint/2010/main" val="2987075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2593" y="424935"/>
            <a:ext cx="11423592" cy="784398"/>
          </a:xfrm>
        </p:spPr>
        <p:txBody>
          <a:bodyPr>
            <a:normAutofit/>
          </a:bodyPr>
          <a:lstStyle/>
          <a:p>
            <a:r>
              <a:rPr lang="pl-PL" sz="2800" dirty="0"/>
              <a:t>Zakończenie pracy ZN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1828800" y="1662113"/>
            <a:ext cx="10363200" cy="3424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Po zakończeniu pakowania PZN oraz członek ZN przekazuje przewodniczącemu zespołu egzaminacyjnego:</a:t>
            </a:r>
          </a:p>
          <a:p>
            <a:pPr marL="450850" indent="-450850">
              <a:buFont typeface="Wingdings" panose="05000000000000000000" pitchFamily="2" charset="2"/>
              <a:buChar char="ü"/>
            </a:pPr>
            <a:r>
              <a:rPr lang="pl-PL" sz="2400" dirty="0"/>
              <a:t>zamknięte bezpieczne koperty</a:t>
            </a:r>
          </a:p>
          <a:p>
            <a:pPr marL="450850" indent="-450850">
              <a:buFont typeface="Wingdings" panose="05000000000000000000" pitchFamily="2" charset="2"/>
              <a:buChar char="ü"/>
            </a:pPr>
            <a:r>
              <a:rPr lang="pl-PL" sz="2400" dirty="0"/>
              <a:t>niewykorzystane zestawy egzaminacyjne</a:t>
            </a:r>
          </a:p>
          <a:p>
            <a:pPr marL="450850" indent="-450850">
              <a:buFont typeface="Wingdings" panose="05000000000000000000" pitchFamily="2" charset="2"/>
              <a:buChar char="ü"/>
            </a:pPr>
            <a:r>
              <a:rPr lang="pl-PL" sz="2400" dirty="0"/>
              <a:t>uzupełnioną dokumentację przebiegu egzaminu</a:t>
            </a:r>
          </a:p>
        </p:txBody>
      </p:sp>
    </p:spTree>
    <p:extLst>
      <p:ext uri="{BB962C8B-B14F-4D97-AF65-F5344CB8AC3E}">
        <p14:creationId xmlns:p14="http://schemas.microsoft.com/office/powerpoint/2010/main" val="656324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Około 40-30 minut przed egzaminem</a:t>
            </a:r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1119674" y="1064714"/>
            <a:ext cx="10363200" cy="552269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ZN uczestniczy w odprawie organizowanej przez PZE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PZN odbiera od PZE dokumentację egzaminacyjną:</a:t>
            </a:r>
          </a:p>
          <a:p>
            <a:pPr lvl="1"/>
            <a:r>
              <a:rPr lang="pl-PL" sz="2000" dirty="0"/>
              <a:t>Wykaz zdających w sali </a:t>
            </a:r>
            <a:r>
              <a:rPr lang="pl-PL" sz="2000" dirty="0">
                <a:solidFill>
                  <a:srgbClr val="0070C0"/>
                </a:solidFill>
              </a:rPr>
              <a:t>(dla kwalifikacji 2 i 3 -literowych wydruk z systemu SIOEPKZ)</a:t>
            </a:r>
          </a:p>
          <a:p>
            <a:pPr lvl="1"/>
            <a:r>
              <a:rPr lang="pl-PL" sz="2000" dirty="0"/>
              <a:t>Protokół przebiegu części pisemnej/praktycznej egzaminu </a:t>
            </a:r>
            <a:r>
              <a:rPr lang="pl-PL" sz="2000" dirty="0">
                <a:solidFill>
                  <a:srgbClr val="0070C0"/>
                </a:solidFill>
              </a:rPr>
              <a:t>(dla kwalifikacji 2 i 3 -literowych wydruk z systemu SIOEPKZ)</a:t>
            </a:r>
            <a:endParaRPr lang="pl-PL" sz="2000" dirty="0"/>
          </a:p>
          <a:p>
            <a:pPr lvl="1"/>
            <a:r>
              <a:rPr lang="pl-PL" sz="2000" dirty="0"/>
              <a:t>Decyzję o przerwaniu i unieważnieniu egzaminu</a:t>
            </a:r>
            <a:endParaRPr lang="pl-PL" sz="2000" dirty="0">
              <a:solidFill>
                <a:srgbClr val="0070C0"/>
              </a:solidFill>
            </a:endParaRPr>
          </a:p>
          <a:p>
            <a:pPr lvl="1"/>
            <a:r>
              <a:rPr lang="pl-PL" sz="2000" dirty="0"/>
              <a:t>naklejki dla zdających</a:t>
            </a:r>
          </a:p>
          <a:p>
            <a:pPr lvl="1"/>
            <a:r>
              <a:rPr lang="pl-PL" sz="2000" dirty="0"/>
              <a:t>identyfikatory dla ZN (z napisem członek ZN, przewodniczący ZN)</a:t>
            </a:r>
          </a:p>
          <a:p>
            <a:pPr lvl="1"/>
            <a:r>
              <a:rPr lang="pl-PL" sz="2000" dirty="0"/>
              <a:t>losy z numerami stanowisk egzaminacyjnych (identyfikatory – model w i </a:t>
            </a:r>
            <a:r>
              <a:rPr lang="pl-PL" sz="2000" dirty="0" err="1"/>
              <a:t>wk</a:t>
            </a:r>
            <a:r>
              <a:rPr lang="pl-PL" sz="2000" dirty="0"/>
              <a:t>)</a:t>
            </a:r>
          </a:p>
          <a:p>
            <a:pPr lvl="1"/>
            <a:r>
              <a:rPr lang="pl-PL" sz="2000" dirty="0"/>
              <a:t>kopertę bezpieczną/koperty bezpieczne </a:t>
            </a:r>
          </a:p>
          <a:p>
            <a:pPr lvl="1"/>
            <a:r>
              <a:rPr lang="pl-PL" sz="2000" dirty="0"/>
              <a:t>2 koperty papierowe na:</a:t>
            </a:r>
          </a:p>
          <a:p>
            <a:pPr lvl="2"/>
            <a:r>
              <a:rPr lang="pl-PL" dirty="0"/>
              <a:t>niewykorzystane zestawy egzaminacyjne i niewykorzystane kryteria oceniania</a:t>
            </a:r>
          </a:p>
          <a:p>
            <a:pPr lvl="2"/>
            <a:r>
              <a:rPr lang="pl-PL" dirty="0"/>
              <a:t>dokumentację egzaminacyjną</a:t>
            </a:r>
          </a:p>
        </p:txBody>
      </p:sp>
    </p:spTree>
    <p:extLst>
      <p:ext uri="{BB962C8B-B14F-4D97-AF65-F5344CB8AC3E}">
        <p14:creationId xmlns:p14="http://schemas.microsoft.com/office/powerpoint/2010/main" val="83187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30 minut przed egzaminem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913775" y="1233313"/>
            <a:ext cx="10363200" cy="481292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2400" dirty="0"/>
              <a:t>Zdający zgłaszają się na egzamin w wyznaczonym dniu, </a:t>
            </a:r>
            <a:br>
              <a:rPr lang="pl-PL" sz="2400" dirty="0"/>
            </a:br>
            <a:r>
              <a:rPr lang="pl-PL" sz="2400" dirty="0"/>
              <a:t>co najmniej ‎‎</a:t>
            </a:r>
            <a:r>
              <a:rPr lang="pl-PL" sz="2400" b="1" dirty="0"/>
              <a:t>30</a:t>
            </a:r>
            <a:r>
              <a:rPr lang="pl-PL" sz="2400" dirty="0"/>
              <a:t> </a:t>
            </a:r>
            <a:r>
              <a:rPr lang="pl-PL" sz="2400" b="1" dirty="0"/>
              <a:t>minut</a:t>
            </a:r>
            <a:r>
              <a:rPr lang="pl-PL" sz="2400" dirty="0"/>
              <a:t> przed rozpoczęciem egzaminu </a:t>
            </a:r>
            <a:br>
              <a:rPr lang="pl-PL" sz="2400" dirty="0"/>
            </a:br>
            <a:r>
              <a:rPr lang="pl-PL" sz="2400" dirty="0"/>
              <a:t>i przynoszą ze sobą:</a:t>
            </a:r>
          </a:p>
          <a:p>
            <a:pPr lvl="1">
              <a:lnSpc>
                <a:spcPct val="120000"/>
              </a:lnSpc>
            </a:pPr>
            <a:r>
              <a:rPr lang="pl-PL" sz="2000" dirty="0"/>
              <a:t>dowód  tożsamości</a:t>
            </a:r>
          </a:p>
          <a:p>
            <a:pPr lvl="1"/>
            <a:r>
              <a:rPr lang="pl-PL" sz="2000" dirty="0"/>
              <a:t>długopis lub pióro z czarnym atramentem ewentualnie inne przybory wymienione </a:t>
            </a:r>
            <a:br>
              <a:rPr lang="pl-PL" sz="2000" dirty="0"/>
            </a:br>
            <a:r>
              <a:rPr lang="pl-PL" sz="2000" dirty="0"/>
              <a:t>w komunikacie dyrektora CKE (na egzaminie każdy zdający korzysta z własnych przyborów piśmienniczych, linijki, kalkulatora itd., zdający nie mogą pożyczać przyborów od innych zdających) </a:t>
            </a:r>
          </a:p>
          <a:p>
            <a:pPr lvl="1">
              <a:lnSpc>
                <a:spcPct val="120000"/>
              </a:lnSpc>
            </a:pPr>
            <a:r>
              <a:rPr lang="pl-PL" sz="2000" dirty="0"/>
              <a:t>ubrania robocze, jeżeli jest to wymagane przepisami ‎bhp </a:t>
            </a:r>
            <a:br>
              <a:rPr lang="pl-PL" sz="2000" dirty="0"/>
            </a:br>
            <a:r>
              <a:rPr lang="pl-PL" sz="2000" dirty="0"/>
              <a:t>dla kwalifikacji,‎ w której odbywa się część praktyczna egzaminu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2400" dirty="0"/>
              <a:t>Przebierają się w ubrania robocze, o ile jest to wymagane</a:t>
            </a:r>
          </a:p>
          <a:p>
            <a:pPr lvl="0"/>
            <a:endParaRPr lang="pl-PL" dirty="0"/>
          </a:p>
          <a:p>
            <a:endParaRPr lang="pl-PL" dirty="0"/>
          </a:p>
        </p:txBody>
      </p:sp>
      <p:grpSp>
        <p:nvGrpSpPr>
          <p:cNvPr id="6" name="Grupa 5"/>
          <p:cNvGrpSpPr/>
          <p:nvPr/>
        </p:nvGrpSpPr>
        <p:grpSpPr>
          <a:xfrm>
            <a:off x="9619743" y="1440398"/>
            <a:ext cx="720080" cy="1196752"/>
            <a:chOff x="755576" y="476672"/>
            <a:chExt cx="720080" cy="1196752"/>
          </a:xfrm>
        </p:grpSpPr>
        <p:pic>
          <p:nvPicPr>
            <p:cNvPr id="4098" name="Picture 2" descr="\\ike\WEZ_PWOE\tymczasowe\gosia\Rysunki_25_03_2013\ręka do góry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76672"/>
              <a:ext cx="720080" cy="1196752"/>
            </a:xfrm>
            <a:prstGeom prst="rect">
              <a:avLst/>
            </a:prstGeom>
            <a:noFill/>
          </p:spPr>
        </p:pic>
        <p:sp>
          <p:nvSpPr>
            <p:cNvPr id="4" name="pole tekstowe 3"/>
            <p:cNvSpPr txBox="1"/>
            <p:nvPr/>
          </p:nvSpPr>
          <p:spPr>
            <a:xfrm>
              <a:off x="899592" y="904156"/>
              <a:ext cx="324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20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3CDEDB-B7DD-498B-8E6D-5E7D0B1ADA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75292"/>
            <a:ext cx="10363826" cy="3717640"/>
          </a:xfrm>
        </p:spPr>
        <p:txBody>
          <a:bodyPr>
            <a:noAutofit/>
          </a:bodyPr>
          <a:lstStyle/>
          <a:p>
            <a:r>
              <a:rPr lang="pl-PL" dirty="0"/>
              <a:t>Zdający nie powinni wnosić na teren szkoły zbędnych rzeczy, telefonów komórkowych, maskotek. </a:t>
            </a:r>
          </a:p>
          <a:p>
            <a:r>
              <a:rPr lang="pl-PL" dirty="0"/>
              <a:t>Na egzaminie każdy zdający korzysta z własnych przyborów piśmienniczych, linijki, kalkulatora itd. Zdający nie mogą pożyczać przyborów od innych zdających. </a:t>
            </a:r>
          </a:p>
          <a:p>
            <a:r>
              <a:rPr lang="pl-PL" dirty="0"/>
              <a:t>Jeżeli szkoła zdecyduje o zapewnieniu np. przyborów piśmienniczych albo kalkulatorów rezerwowych dla zdających – konieczna jest ich dezynfekcja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B8AD24-5863-4654-8248-6B6F9382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05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Ok. 30 minut przed egzaminem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type="body" sz="half" idx="4294967295"/>
          </p:nvPr>
        </p:nvSpPr>
        <p:spPr>
          <a:xfrm>
            <a:off x="736182" y="986623"/>
            <a:ext cx="11135520" cy="5343652"/>
          </a:xfrm>
        </p:spPr>
        <p:txBody>
          <a:bodyPr>
            <a:noAutofit/>
          </a:bodyPr>
          <a:lstStyle/>
          <a:p>
            <a:pPr marL="0" lvl="1" indent="0">
              <a:spcBef>
                <a:spcPts val="1200"/>
              </a:spcBef>
              <a:buNone/>
            </a:pPr>
            <a:r>
              <a:rPr lang="pl-PL" sz="2400" dirty="0"/>
              <a:t>Przewodniczący ZN lub wyznaczony przez niego członek ZN,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 salą egzaminacyjną</a:t>
            </a:r>
            <a:r>
              <a:rPr lang="pl-PL" sz="2400" dirty="0"/>
              <a:t>: </a:t>
            </a:r>
          </a:p>
          <a:p>
            <a:pPr marL="185738" lvl="1" indent="-185738">
              <a:spcBef>
                <a:spcPts val="1200"/>
              </a:spcBef>
            </a:pPr>
            <a:r>
              <a:rPr lang="pl-PL" sz="2400" dirty="0"/>
              <a:t>przypomina o zakazie wnoszenia i korzystania z: </a:t>
            </a:r>
          </a:p>
          <a:p>
            <a:pPr marL="600075" lvl="2" indent="-342900"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pl-PL" sz="2400" dirty="0"/>
              <a:t>urządzeń telekomunikacyjnych </a:t>
            </a:r>
          </a:p>
          <a:p>
            <a:pPr marL="600075" lvl="2" indent="-342900"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pl-PL" sz="2400" dirty="0"/>
              <a:t>materiałów / przyborów, które nie zostały wymienione</a:t>
            </a:r>
            <a:br>
              <a:rPr lang="pl-PL" sz="2400" dirty="0"/>
            </a:br>
            <a:r>
              <a:rPr lang="pl-PL" sz="2400" dirty="0"/>
              <a:t>w informacji dyrektora CKE</a:t>
            </a:r>
          </a:p>
          <a:p>
            <a:pPr marL="185738" lvl="1" indent="-185738">
              <a:spcBef>
                <a:spcPts val="1200"/>
              </a:spcBef>
            </a:pPr>
            <a:r>
              <a:rPr lang="pl-PL" sz="2400" dirty="0"/>
              <a:t>sprawdza tożsamość zdających i  przekazuje im naklejki </a:t>
            </a:r>
          </a:p>
          <a:p>
            <a:pPr marL="185738" lvl="1" indent="-185738">
              <a:spcBef>
                <a:spcPts val="1200"/>
              </a:spcBef>
            </a:pPr>
            <a:r>
              <a:rPr lang="pl-PL" sz="2400" dirty="0"/>
              <a:t>przeprowadza losowanie miejsc / stanowisk </a:t>
            </a:r>
          </a:p>
          <a:p>
            <a:pPr marL="185738" lvl="1" indent="-185738">
              <a:spcBef>
                <a:spcPts val="1200"/>
              </a:spcBef>
            </a:pPr>
            <a:r>
              <a:rPr lang="pl-PL" sz="2400" b="1" dirty="0"/>
              <a:t>Dopilnowuje, aby zdający potwierdził obecność </a:t>
            </a:r>
            <a:br>
              <a:rPr lang="pl-PL" sz="2400" b="1" dirty="0"/>
            </a:br>
            <a:r>
              <a:rPr lang="pl-PL" sz="2400" b="1" dirty="0"/>
              <a:t>podpisem w wykazie zdających w sali (używając własnego długopisu)</a:t>
            </a: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2050" name="Picture 2" descr="D:\@Passport_Gosia\Konferencje\Prezentacje\Wiosna_2014\Rysunki\Kalejdoskop\drzw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223" y="1531207"/>
            <a:ext cx="2188634" cy="5141675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0123546" y="4327245"/>
            <a:ext cx="490702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r>
              <a:rPr lang="pl-PL" sz="1200" dirty="0"/>
              <a:t>Sala 5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0069794" y="4808352"/>
            <a:ext cx="59820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pl-PL" sz="900" dirty="0"/>
              <a:t>Lista zdających</a:t>
            </a:r>
          </a:p>
        </p:txBody>
      </p:sp>
      <p:grpSp>
        <p:nvGrpSpPr>
          <p:cNvPr id="11" name="Grupa 10"/>
          <p:cNvGrpSpPr/>
          <p:nvPr/>
        </p:nvGrpSpPr>
        <p:grpSpPr>
          <a:xfrm flipH="1">
            <a:off x="10219183" y="2049648"/>
            <a:ext cx="528290" cy="805681"/>
            <a:chOff x="755576" y="476672"/>
            <a:chExt cx="720080" cy="1196752"/>
          </a:xfrm>
        </p:grpSpPr>
        <p:pic>
          <p:nvPicPr>
            <p:cNvPr id="12" name="Picture 2" descr="\\ike\WEZ_PWOE\tymczasowe\gosia\Rysunki_25_03_2013\ręka do gór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76672"/>
              <a:ext cx="720080" cy="1196752"/>
            </a:xfrm>
            <a:prstGeom prst="rect">
              <a:avLst/>
            </a:prstGeom>
            <a:noFill/>
          </p:spPr>
        </p:pic>
        <p:sp>
          <p:nvSpPr>
            <p:cNvPr id="13" name="pole tekstowe 12"/>
            <p:cNvSpPr txBox="1"/>
            <p:nvPr/>
          </p:nvSpPr>
          <p:spPr>
            <a:xfrm>
              <a:off x="899591" y="904156"/>
              <a:ext cx="324037" cy="54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</a:p>
          </p:txBody>
        </p:sp>
      </p:grpSp>
      <p:grpSp>
        <p:nvGrpSpPr>
          <p:cNvPr id="14" name="Grupa 13"/>
          <p:cNvGrpSpPr/>
          <p:nvPr/>
        </p:nvGrpSpPr>
        <p:grpSpPr>
          <a:xfrm flipH="1">
            <a:off x="9490494" y="3115397"/>
            <a:ext cx="528290" cy="805681"/>
            <a:chOff x="755576" y="476672"/>
            <a:chExt cx="720080" cy="1196752"/>
          </a:xfrm>
        </p:grpSpPr>
        <p:pic>
          <p:nvPicPr>
            <p:cNvPr id="15" name="Picture 2" descr="\\ike\WEZ_PWOE\tymczasowe\gosia\Rysunki_25_03_2013\ręka do gór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76672"/>
              <a:ext cx="720080" cy="1196752"/>
            </a:xfrm>
            <a:prstGeom prst="rect">
              <a:avLst/>
            </a:prstGeom>
            <a:noFill/>
          </p:spPr>
        </p:pic>
        <p:sp>
          <p:nvSpPr>
            <p:cNvPr id="16" name="pole tekstowe 15"/>
            <p:cNvSpPr txBox="1"/>
            <p:nvPr/>
          </p:nvSpPr>
          <p:spPr>
            <a:xfrm>
              <a:off x="899591" y="904156"/>
              <a:ext cx="324037" cy="54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</a:p>
          </p:txBody>
        </p:sp>
      </p:grp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2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D:\@Passport_Gosia\Konferencje\Prezentacje\Wiosna_2014\Rysunki\Kalejdoskop\drzw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29" y="2298049"/>
            <a:ext cx="1385508" cy="4317306"/>
          </a:xfrm>
          <a:prstGeom prst="rect">
            <a:avLst/>
          </a:prstGeom>
          <a:noFill/>
        </p:spPr>
      </p:pic>
      <p:grpSp>
        <p:nvGrpSpPr>
          <p:cNvPr id="7" name="Grupa 6"/>
          <p:cNvGrpSpPr/>
          <p:nvPr/>
        </p:nvGrpSpPr>
        <p:grpSpPr>
          <a:xfrm>
            <a:off x="10215333" y="1641008"/>
            <a:ext cx="1457151" cy="2309401"/>
            <a:chOff x="1929480" y="2700619"/>
            <a:chExt cx="1457151" cy="2309401"/>
          </a:xfrm>
        </p:grpSpPr>
        <p:pic>
          <p:nvPicPr>
            <p:cNvPr id="50" name="Picture 3" descr="D:\@Passport_Gosia\Szkolenia\Rysunki\Ludziki_03_04_2013\zega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410" y="2700619"/>
              <a:ext cx="589096" cy="58909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</p:pic>
        <p:pic>
          <p:nvPicPr>
            <p:cNvPr id="52" name="Picture 4" descr="D:\@Passport_Gosia\Szkolenia\Rysunki\Ludziki_03_04_2013\tablica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480" y="3942886"/>
              <a:ext cx="1457151" cy="1067134"/>
            </a:xfrm>
            <a:prstGeom prst="rect">
              <a:avLst/>
            </a:prstGeom>
            <a:noFill/>
            <a:scene3d>
              <a:camera prst="perspectiveHeroicExtremeRightFacing"/>
              <a:lightRig rig="threePt" dir="t"/>
            </a:scene3d>
          </p:spPr>
        </p:pic>
      </p:grpSp>
      <p:sp>
        <p:nvSpPr>
          <p:cNvPr id="12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Ok. 20 minut przed egzaminem</a:t>
            </a:r>
          </a:p>
        </p:txBody>
      </p:sp>
      <p:sp>
        <p:nvSpPr>
          <p:cNvPr id="62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3014578" y="1131162"/>
            <a:ext cx="10363200" cy="1585912"/>
          </a:xfrm>
        </p:spPr>
        <p:txBody>
          <a:bodyPr>
            <a:noAutofit/>
          </a:bodyPr>
          <a:lstStyle/>
          <a:p>
            <a:pPr marL="360363" lvl="1" indent="-334963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2400" dirty="0"/>
              <a:t>Zdający zajmują wylosowane </a:t>
            </a:r>
            <a:br>
              <a:rPr lang="pl-PL" sz="2400" dirty="0"/>
            </a:br>
            <a:r>
              <a:rPr lang="pl-PL" sz="2400" dirty="0"/>
              <a:t>miejsca/stanowiska egzaminacyjne</a:t>
            </a:r>
          </a:p>
          <a:p>
            <a:pPr marL="360363" indent="-334963"/>
            <a:r>
              <a:rPr lang="pl-PL" sz="2400" dirty="0"/>
              <a:t>PZN informuje zdających o przebiegu egzaminu</a:t>
            </a:r>
          </a:p>
        </p:txBody>
      </p:sp>
      <p:sp>
        <p:nvSpPr>
          <p:cNvPr id="70" name="Prostokąt 69"/>
          <p:cNvSpPr/>
          <p:nvPr/>
        </p:nvSpPr>
        <p:spPr>
          <a:xfrm>
            <a:off x="3021387" y="3430682"/>
            <a:ext cx="7193946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pl-PL" sz="2400" dirty="0">
                <a:solidFill>
                  <a:srgbClr val="C00000"/>
                </a:solidFill>
              </a:rPr>
              <a:t>Przed rozpoczęciem części praktycznej egzaminu - model </a:t>
            </a:r>
            <a:r>
              <a:rPr lang="pl-PL" sz="2400" dirty="0" err="1">
                <a:solidFill>
                  <a:srgbClr val="C00000"/>
                </a:solidFill>
              </a:rPr>
              <a:t>dk</a:t>
            </a:r>
            <a:r>
              <a:rPr lang="pl-PL" sz="2400" dirty="0">
                <a:solidFill>
                  <a:srgbClr val="C00000"/>
                </a:solidFill>
              </a:rPr>
              <a:t>, w i </a:t>
            </a:r>
            <a:r>
              <a:rPr lang="pl-PL" sz="2400" dirty="0" err="1">
                <a:solidFill>
                  <a:srgbClr val="C00000"/>
                </a:solidFill>
              </a:rPr>
              <a:t>wk</a:t>
            </a:r>
            <a:r>
              <a:rPr lang="pl-PL" sz="2400" dirty="0">
                <a:solidFill>
                  <a:srgbClr val="C00000"/>
                </a:solidFill>
              </a:rPr>
              <a:t> – przewodniczący ZN lub wyznaczona przez PZE osoba przeprowadza instruktaż stanowiskowy</a:t>
            </a:r>
          </a:p>
          <a:p>
            <a:pPr marL="342900" indent="-342900">
              <a:spcBef>
                <a:spcPts val="18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pl-PL" sz="2400" dirty="0">
                <a:solidFill>
                  <a:srgbClr val="C00000"/>
                </a:solidFill>
              </a:rPr>
              <a:t>PZN odbiera od zdających pisemne potwierdzenie odbycia instruktażu (na wykazie zdających)</a:t>
            </a:r>
          </a:p>
        </p:txBody>
      </p:sp>
      <p:sp>
        <p:nvSpPr>
          <p:cNvPr id="46" name="pole tekstowe 45"/>
          <p:cNvSpPr txBox="1"/>
          <p:nvPr/>
        </p:nvSpPr>
        <p:spPr>
          <a:xfrm>
            <a:off x="2320958" y="3625685"/>
            <a:ext cx="490702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r>
              <a:rPr lang="pl-PL" sz="1200" dirty="0"/>
              <a:t>Sala 5</a:t>
            </a:r>
          </a:p>
        </p:txBody>
      </p:sp>
      <p:sp>
        <p:nvSpPr>
          <p:cNvPr id="53" name="pole tekstowe 52"/>
          <p:cNvSpPr txBox="1"/>
          <p:nvPr/>
        </p:nvSpPr>
        <p:spPr>
          <a:xfrm>
            <a:off x="2305728" y="3950409"/>
            <a:ext cx="59820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pl-PL" sz="900" dirty="0"/>
              <a:t>Lista zdających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81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Ok. 10 minut przed egzaminem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11427785" y="6381084"/>
            <a:ext cx="764215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558800" y="1468371"/>
            <a:ext cx="10883900" cy="470230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Przewodniczący ZN w obecności przedstawicieli zdających odbiera od PZE zestawy egzaminacyjne:</a:t>
            </a:r>
          </a:p>
          <a:p>
            <a:pPr lvl="1"/>
            <a:r>
              <a:rPr lang="pl-PL" sz="2000" dirty="0">
                <a:solidFill>
                  <a:srgbClr val="0070C0"/>
                </a:solidFill>
              </a:rPr>
              <a:t>Arkusze egzaminacyjne </a:t>
            </a:r>
            <a:r>
              <a:rPr lang="pl-PL" sz="2000" dirty="0"/>
              <a:t>wraz z Kartami odpowiedzi/oceny i ewentualnie dodatkowymi materiałami niezbędnymi do wykonania zadania w liczbie odpowiadającej liczbie zdających </a:t>
            </a:r>
            <a:br>
              <a:rPr lang="pl-PL" sz="2000" dirty="0"/>
            </a:br>
            <a:r>
              <a:rPr lang="pl-PL" sz="2000" dirty="0"/>
              <a:t>w sali / miejscu przeprowadzania egzaminu na danej zmianie</a:t>
            </a:r>
          </a:p>
          <a:p>
            <a:pPr lvl="1"/>
            <a:r>
              <a:rPr lang="pl-PL" sz="2000" dirty="0"/>
              <a:t>Zasady oceniania (dotyczy części praktycznej - model w i </a:t>
            </a:r>
            <a:r>
              <a:rPr lang="pl-PL" sz="2000" dirty="0" err="1"/>
              <a:t>wk</a:t>
            </a:r>
            <a:r>
              <a:rPr lang="pl-PL" sz="2000" dirty="0"/>
              <a:t>)</a:t>
            </a:r>
          </a:p>
          <a:p>
            <a:pPr lvl="1"/>
            <a:endParaRPr lang="pl-PL" sz="2000" dirty="0"/>
          </a:p>
        </p:txBody>
      </p:sp>
      <p:pic>
        <p:nvPicPr>
          <p:cNvPr id="24" name="Obraz 23" descr="przewodniczący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78" y="639510"/>
            <a:ext cx="850408" cy="8504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Grupa 24"/>
          <p:cNvGrpSpPr/>
          <p:nvPr/>
        </p:nvGrpSpPr>
        <p:grpSpPr>
          <a:xfrm flipH="1">
            <a:off x="1318092" y="684237"/>
            <a:ext cx="528290" cy="805681"/>
            <a:chOff x="755576" y="476672"/>
            <a:chExt cx="720080" cy="1196752"/>
          </a:xfrm>
        </p:grpSpPr>
        <p:pic>
          <p:nvPicPr>
            <p:cNvPr id="26" name="Picture 2" descr="\\ike\WEZ_PWOE\tymczasowe\gosia\Rysunki_25_03_2013\ręka do góry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76672"/>
              <a:ext cx="720080" cy="1196752"/>
            </a:xfrm>
            <a:prstGeom prst="rect">
              <a:avLst/>
            </a:prstGeom>
            <a:noFill/>
          </p:spPr>
        </p:pic>
        <p:sp>
          <p:nvSpPr>
            <p:cNvPr id="27" name="pole tekstowe 26"/>
            <p:cNvSpPr txBox="1"/>
            <p:nvPr/>
          </p:nvSpPr>
          <p:spPr>
            <a:xfrm>
              <a:off x="899592" y="904156"/>
              <a:ext cx="324037" cy="54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</a:p>
          </p:txBody>
        </p:sp>
      </p:grpSp>
      <p:grpSp>
        <p:nvGrpSpPr>
          <p:cNvPr id="28" name="Grupa 27"/>
          <p:cNvGrpSpPr/>
          <p:nvPr/>
        </p:nvGrpSpPr>
        <p:grpSpPr>
          <a:xfrm>
            <a:off x="9168515" y="554571"/>
            <a:ext cx="881760" cy="888902"/>
            <a:chOff x="1574836" y="1268760"/>
            <a:chExt cx="881760" cy="888902"/>
          </a:xfrm>
        </p:grpSpPr>
        <p:sp>
          <p:nvSpPr>
            <p:cNvPr id="29" name="Elipsa 28"/>
            <p:cNvSpPr/>
            <p:nvPr/>
          </p:nvSpPr>
          <p:spPr>
            <a:xfrm>
              <a:off x="1574836" y="1275902"/>
              <a:ext cx="881760" cy="88176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0" name="Obraz 29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91680" y="1268760"/>
              <a:ext cx="764916" cy="832409"/>
            </a:xfrm>
            <a:prstGeom prst="rect">
              <a:avLst/>
            </a:prstGeom>
          </p:spPr>
        </p:pic>
      </p:grpSp>
      <p:sp>
        <p:nvSpPr>
          <p:cNvPr id="16" name="Symbol zastępczy zawartości 2"/>
          <p:cNvSpPr txBox="1">
            <a:spLocks/>
          </p:cNvSpPr>
          <p:nvPr/>
        </p:nvSpPr>
        <p:spPr>
          <a:xfrm>
            <a:off x="3307565" y="4870942"/>
            <a:ext cx="5386370" cy="1510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8637" lvl="1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datę i godzinę egzaminu na pakiecie</a:t>
            </a:r>
          </a:p>
          <a:p>
            <a:pPr marL="528637" lvl="1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oznaczenie kwalifikacji i liczbę sztuk</a:t>
            </a:r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>
          <a:xfrm>
            <a:off x="558799" y="4100035"/>
            <a:ext cx="10883899" cy="661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PZE i PZN sprawdzają, czy arkusze nie są naruszone oraz czytają na głos z naklejki </a:t>
            </a:r>
            <a:br>
              <a:rPr lang="pl-PL" sz="2400" dirty="0"/>
            </a:br>
            <a:r>
              <a:rPr lang="pl-PL" sz="2400" dirty="0"/>
              <a:t>na kopercie: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6301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 godzinie wyznaczonej przez dyrektora </a:t>
            </a:r>
            <a:r>
              <a:rPr lang="pl-PL" dirty="0" err="1"/>
              <a:t>OKE</a:t>
            </a:r>
            <a:endParaRPr lang="pl-PL" dirty="0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419101" y="1849112"/>
            <a:ext cx="11623340" cy="4202112"/>
          </a:xfrm>
        </p:spPr>
        <p:txBody>
          <a:bodyPr>
            <a:noAutofit/>
          </a:bodyPr>
          <a:lstStyle/>
          <a:p>
            <a:r>
              <a:rPr lang="pl-PL" sz="2400" dirty="0"/>
              <a:t>PZN przekazuje zdającym Arkusze egzaminacyjne wraz z Kartami odpowiedzi/oceny </a:t>
            </a:r>
            <a:br>
              <a:rPr lang="pl-PL" sz="2400" dirty="0"/>
            </a:br>
            <a:r>
              <a:rPr lang="pl-PL" sz="2400" dirty="0"/>
              <a:t>i ewentualnie </a:t>
            </a:r>
            <a:r>
              <a:rPr lang="pl-PL" sz="2400" dirty="0">
                <a:sym typeface="Symbol" panose="05050102010706020507" pitchFamily="18" charset="2"/>
              </a:rPr>
              <a:t></a:t>
            </a:r>
            <a:r>
              <a:rPr lang="pl-PL" sz="2400" dirty="0"/>
              <a:t> dodatkowymi materiałami niezbędnymi do wykonania zadania</a:t>
            </a:r>
          </a:p>
          <a:p>
            <a:r>
              <a:rPr lang="pl-PL" sz="2400" dirty="0"/>
              <a:t>PZN poleca zdającym  sprawdzenie kompletności materiałów i uzupełnia ewentualne braki:</a:t>
            </a:r>
          </a:p>
          <a:p>
            <a:pPr lvl="1"/>
            <a:r>
              <a:rPr lang="pl-PL" sz="2000" dirty="0"/>
              <a:t>wymienia arkusz egzaminacyjny, jeżeli jest taka możliwość (tzn. jest większa liczba arkuszy niż liczba obecnych zdających w sali)</a:t>
            </a:r>
          </a:p>
          <a:p>
            <a:pPr lvl="1"/>
            <a:r>
              <a:rPr lang="pl-PL" sz="2000" dirty="0"/>
              <a:t>informuje PZE o brakach i PZE podejmuje decyzję o powieleniu po uzyskaniu zgody </a:t>
            </a:r>
            <a:r>
              <a:rPr lang="x-none" sz="2000" dirty="0"/>
              <a:t>dyrektor</a:t>
            </a:r>
            <a:r>
              <a:rPr lang="pl-PL" sz="2000" dirty="0"/>
              <a:t>a</a:t>
            </a:r>
            <a:r>
              <a:rPr lang="x-none" sz="2000" dirty="0"/>
              <a:t> OKE</a:t>
            </a:r>
            <a:endParaRPr lang="pl-PL" sz="2000" dirty="0"/>
          </a:p>
          <a:p>
            <a:pPr marL="0" indent="0" algn="ctr">
              <a:buNone/>
            </a:pPr>
            <a:r>
              <a:rPr lang="pl-PL" sz="2400" dirty="0">
                <a:solidFill>
                  <a:srgbClr val="C00000"/>
                </a:solidFill>
              </a:rPr>
              <a:t>Zdający, który zgłosił braki, podpisuje czytelnie </a:t>
            </a:r>
            <a:br>
              <a:rPr lang="pl-PL" sz="2400" dirty="0">
                <a:solidFill>
                  <a:srgbClr val="C00000"/>
                </a:solidFill>
              </a:rPr>
            </a:br>
            <a:r>
              <a:rPr lang="pl-PL" sz="2400" dirty="0">
                <a:solidFill>
                  <a:srgbClr val="C00000"/>
                </a:solidFill>
              </a:rPr>
              <a:t>w wykazie zdających w sali wymianę arkusza</a:t>
            </a:r>
          </a:p>
        </p:txBody>
      </p:sp>
      <p:pic>
        <p:nvPicPr>
          <p:cNvPr id="10" name="Obraz 9" descr="przewodniczący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79" y="1064714"/>
            <a:ext cx="850408" cy="8504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4958601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43934</TotalTime>
  <Words>1724</Words>
  <Application>Microsoft Office PowerPoint</Application>
  <PresentationFormat>Panoramiczny</PresentationFormat>
  <Paragraphs>260</Paragraphs>
  <Slides>29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8" baseType="lpstr">
      <vt:lpstr>Arial</vt:lpstr>
      <vt:lpstr>Arial Black</vt:lpstr>
      <vt:lpstr>Blackadder ITC</vt:lpstr>
      <vt:lpstr>Calibri</vt:lpstr>
      <vt:lpstr>Courier New</vt:lpstr>
      <vt:lpstr>Symbol</vt:lpstr>
      <vt:lpstr>Tw Cen MT</vt:lpstr>
      <vt:lpstr>Wingdings</vt:lpstr>
      <vt:lpstr>Kropla</vt:lpstr>
      <vt:lpstr>Szkolenie PZN</vt:lpstr>
      <vt:lpstr>Prezentacja programu PowerPoint</vt:lpstr>
      <vt:lpstr>Około 40-30 minut przed egzaminem</vt:lpstr>
      <vt:lpstr>30 minut przed egzaminem</vt:lpstr>
      <vt:lpstr>Prezentacja programu PowerPoint</vt:lpstr>
      <vt:lpstr>Ok. 30 minut przed egzaminem</vt:lpstr>
      <vt:lpstr>Ok. 20 minut przed egzaminem</vt:lpstr>
      <vt:lpstr>Ok. 10 minut przed egzaminem</vt:lpstr>
      <vt:lpstr>O godzinie wyznaczonej przez dyrektora OKE</vt:lpstr>
      <vt:lpstr>Po sprawdzeniu kompletności arkuszy</vt:lpstr>
      <vt:lpstr>Prezentacja programu PowerPoint</vt:lpstr>
      <vt:lpstr>Prezentacja programu PowerPoint</vt:lpstr>
      <vt:lpstr>Zakodowana Karta oceny</vt:lpstr>
      <vt:lpstr>Po zakodowaniu Kart oceny – część praktyczna Model w i wk </vt:lpstr>
      <vt:lpstr>Prezentacja programu PowerPoint</vt:lpstr>
      <vt:lpstr>Po zakończeniu czynności organizacyjnych</vt:lpstr>
      <vt:lpstr>Podczas egzaminu</vt:lpstr>
      <vt:lpstr>Podczas egzaminu</vt:lpstr>
      <vt:lpstr>Podczas egzaminu</vt:lpstr>
      <vt:lpstr>Po upływie czasu trwania egzaminu</vt:lpstr>
      <vt:lpstr>Po upływie czasu trwania egzaminu</vt:lpstr>
      <vt:lpstr>Prezentacja programu PowerPoint</vt:lpstr>
      <vt:lpstr>Prezentacja programu PowerPoint</vt:lpstr>
      <vt:lpstr>Informacje w Wykazie zdających w sali</vt:lpstr>
      <vt:lpstr>Po opuszczeniu sali / miejsca egzaminu przez zdających</vt:lpstr>
      <vt:lpstr>Pakowanie materiałów egzaminacyjnych w sali /miejscu część pisemna</vt:lpstr>
      <vt:lpstr>Pakowanie materiałów egzaminacyjnych w sali /miejscu – część praktyczna model w i wk</vt:lpstr>
      <vt:lpstr>Pakowanie materiałów egzaminacyjnych w sali /miejscu – część praktyczna model D i Dk</vt:lpstr>
      <vt:lpstr>Zakończenie pracy ZN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OKE Kr</dc:creator>
  <cp:lastModifiedBy>Joanna Drwal</cp:lastModifiedBy>
  <cp:revision>384</cp:revision>
  <cp:lastPrinted>2018-12-06T08:14:48Z</cp:lastPrinted>
  <dcterms:created xsi:type="dcterms:W3CDTF">2016-10-21T06:41:18Z</dcterms:created>
  <dcterms:modified xsi:type="dcterms:W3CDTF">2021-12-03T11:35:31Z</dcterms:modified>
</cp:coreProperties>
</file>